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7" r:id="rId3"/>
    <p:sldId id="337" r:id="rId4"/>
    <p:sldId id="348" r:id="rId5"/>
    <p:sldId id="355" r:id="rId6"/>
    <p:sldId id="349" r:id="rId7"/>
    <p:sldId id="338" r:id="rId8"/>
    <p:sldId id="296" r:id="rId9"/>
    <p:sldId id="339" r:id="rId10"/>
    <p:sldId id="356" r:id="rId11"/>
    <p:sldId id="347" r:id="rId12"/>
    <p:sldId id="346" r:id="rId13"/>
    <p:sldId id="341" r:id="rId14"/>
    <p:sldId id="332" r:id="rId15"/>
    <p:sldId id="350" r:id="rId16"/>
    <p:sldId id="342" r:id="rId17"/>
    <p:sldId id="351" r:id="rId18"/>
    <p:sldId id="352" r:id="rId19"/>
    <p:sldId id="344" r:id="rId20"/>
    <p:sldId id="343" r:id="rId21"/>
    <p:sldId id="345" r:id="rId22"/>
    <p:sldId id="331" r:id="rId23"/>
    <p:sldId id="329" r:id="rId24"/>
    <p:sldId id="330" r:id="rId25"/>
    <p:sldId id="328" r:id="rId26"/>
    <p:sldId id="357" r:id="rId27"/>
    <p:sldId id="358" r:id="rId28"/>
    <p:sldId id="313" r:id="rId29"/>
    <p:sldId id="285" r:id="rId30"/>
    <p:sldId id="286" r:id="rId31"/>
    <p:sldId id="317" r:id="rId32"/>
    <p:sldId id="320" r:id="rId33"/>
    <p:sldId id="334" r:id="rId34"/>
    <p:sldId id="353" r:id="rId35"/>
    <p:sldId id="27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0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E4F5-44CB-4C67-A994-466EA3110001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A9BBF-D790-434B-8126-E6544E86F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8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364D-2DDD-429E-B650-AEB8660C79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2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E0DF6-C0F2-4C44-9278-7D05E887BDA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8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7FECA-95C0-454F-AFFE-7ED5D9BCE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AB3C4-424B-4397-A53D-B5B81B43D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6C1EC-B997-493C-96BA-B8EAFF33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67C-1019-405F-913E-BCDD20FDF2B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64051-BBAC-42AF-A6D3-19CA2C94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BDE0E-5750-43EE-8973-A6C2C8E1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55F4-E0A9-448B-86F6-4537A0C5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3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445C-7E94-41AE-8E65-32821CC7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02DB2-F50D-41E6-BF07-2FAA9706F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47D1C-8951-4EE0-A725-3FBA91DD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67C-1019-405F-913E-BCDD20FDF2B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028C0-EB1C-4B38-81DA-67877A7D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D43A2-D0AA-45D0-9710-D91A66C0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55F4-E0A9-448B-86F6-4537A0C5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1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45504-1601-4471-8630-8BA9BF3BE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8029B-673A-488C-A693-181A79CE9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961FA-DD4A-4CB4-B889-7B5773FB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67C-1019-405F-913E-BCDD20FDF2B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61A9C-3BBD-424A-A5F3-DDC71DCC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1B5D8-58AC-44D0-94FC-6FE5D8A4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55F4-E0A9-448B-86F6-4537A0C5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7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6949" y="344489"/>
            <a:ext cx="9638651" cy="6461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33600" y="1295400"/>
            <a:ext cx="9652000" cy="4978400"/>
          </a:xfrm>
        </p:spPr>
        <p:txBody>
          <a:bodyPr/>
          <a:lstStyle>
            <a:lvl1pPr marL="233360" indent="-233360">
              <a:defRPr sz="1600" b="0" baseline="0">
                <a:solidFill>
                  <a:schemeClr val="tx1"/>
                </a:solidFill>
              </a:defRPr>
            </a:lvl1pPr>
            <a:lvl2pPr marL="573080" indent="-225423">
              <a:defRPr sz="1400" b="0" baseline="0">
                <a:solidFill>
                  <a:schemeClr val="tx1"/>
                </a:solidFill>
              </a:defRPr>
            </a:lvl2pPr>
            <a:lvl3pPr marL="798503" indent="-168272">
              <a:defRPr sz="1400" b="0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6616999"/>
            <a:ext cx="12192000" cy="0"/>
          </a:xfrm>
          <a:prstGeom prst="line">
            <a:avLst/>
          </a:prstGeom>
          <a:noFill/>
          <a:ln w="63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7022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71C6D-CEB4-48A4-B4A2-218F0C44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226EB-FDE2-4D59-93C0-DE69C3BAE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30E86-36CF-4F72-AEC6-02D94FD0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67C-1019-405F-913E-BCDD20FDF2B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ACCD7-F8D2-4707-B3E6-551552FE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06857-AA7D-42C4-8E4E-D8B3F7F7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55F4-E0A9-448B-86F6-4537A0C5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9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1F71A-4EE1-417D-AB16-61D4E219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7E195-D401-455C-BCC3-B3C73EEF0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D83FB-817F-4627-8157-350EB475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67C-1019-405F-913E-BCDD20FDF2B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D7CE3-EEF9-42B7-8DB9-996AB7FD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DAC05-B3FA-4DA9-A765-AA2BCA92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55F4-E0A9-448B-86F6-4537A0C5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3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EBA1-B86E-43AB-B49D-0D0860A2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70776-843B-4CDA-AC53-B62511AC5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26991-6AAF-4407-A34B-FA922F59F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840A5-08DE-4FEA-95C7-A014754C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67C-1019-405F-913E-BCDD20FDF2B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B03AA-F1D4-442B-AB45-67E3E310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C5910-A1D6-449D-8651-77BB3BF4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55F4-E0A9-448B-86F6-4537A0C5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7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21A3-EE72-4805-ABDC-6E898FA6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35A8C-2203-4DD0-A151-0FA32D510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F74CF-1CC1-46F4-8469-04FA3390A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8F534-9F64-43C1-B63E-F48EE8546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A6A5C-972C-4787-992F-10E537920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F07698-1FD4-4C84-A3C0-451EEA20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67C-1019-405F-913E-BCDD20FDF2B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62A362-BC33-4D32-985D-D68D2E6A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3A60A-3671-4F66-8582-0025DBF8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55F4-E0A9-448B-86F6-4537A0C5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2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D0DC-AFC9-4DDD-8A53-60EF4135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07674-E203-4582-BCCC-272DAA51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67C-1019-405F-913E-BCDD20FDF2B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FF08F-DE08-46AD-BB9F-F2F4AEB8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9EB5E-00AF-4ADD-90E3-D5DBA3A1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55F4-E0A9-448B-86F6-4537A0C5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9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6B38F-AA3B-4A2F-8496-E6E1310E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67C-1019-405F-913E-BCDD20FDF2B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5197F-615A-4DA1-B198-B4583886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8F176-6405-43BA-B353-95D2DFA5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55F4-E0A9-448B-86F6-4537A0C5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7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463EE-7A0B-4C32-8394-21F10924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B8C04-A0F3-4E94-893E-97E0B9351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6C0FF-1415-4AE3-AAA5-4B06EE13A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42094-7882-4285-A292-B828DA22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67C-1019-405F-913E-BCDD20FDF2B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CAC44-B75C-4789-ACC2-C0670F1C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C899C-C9D2-437E-B27C-616E4694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55F4-E0A9-448B-86F6-4537A0C5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1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3282-BDD4-48AD-98C7-EFFE754D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3B581C-6C28-45E2-A39F-9FDA9A222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F5835-993A-4366-9F08-D1497EE59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F1BDA-6E84-4414-B804-0C40E533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67C-1019-405F-913E-BCDD20FDF2B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2E5AD-C23D-4AFE-9E10-8BF483D8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C723B-75B2-42C3-962C-A1287584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C55F4-E0A9-448B-86F6-4537A0C5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3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34B60-E7BF-499E-A83A-4FCE5E20B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7607-319E-437B-9EE8-04BB145DF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1F27F-3B2C-4A75-961B-39CD30D65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BB67C-1019-405F-913E-BCDD20FDF2B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BFC6B-9B66-420B-95E7-668AC6162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01A02-7EBF-4AF3-90A7-18995B4E0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C55F4-E0A9-448B-86F6-4537A0C5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6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image" Target="../media/image6.jpeg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enis.reznik.5" TargetMode="External"/><Relationship Id="rId2" Type="http://schemas.openxmlformats.org/officeDocument/2006/relationships/hyperlink" Target="http://reznik.uneta.com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ua.linkedin.com/pub/denis-reznik/3/502/23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3" Type="http://schemas.openxmlformats.org/officeDocument/2006/relationships/tags" Target="../tags/tag18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I_g07C_Q5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4830-A79D-4B94-900B-4BDED935E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805942"/>
            <a:ext cx="10058400" cy="2387600"/>
          </a:xfrm>
        </p:spPr>
        <p:txBody>
          <a:bodyPr/>
          <a:lstStyle/>
          <a:p>
            <a:r>
              <a:rPr lang="en-US" dirty="0"/>
              <a:t>Why NoSQL will never kill SQL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D8F54-2172-41F6-943C-077ED17A7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5617"/>
            <a:ext cx="9144000" cy="1655762"/>
          </a:xfrm>
        </p:spPr>
        <p:txBody>
          <a:bodyPr/>
          <a:lstStyle/>
          <a:p>
            <a:r>
              <a:rPr lang="en-US" dirty="0"/>
              <a:t>Denis Reznik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4C8759-ADF5-48B0-A2DE-706FD45E13B6}"/>
              </a:ext>
            </a:extLst>
          </p:cNvPr>
          <p:cNvGrpSpPr/>
          <p:nvPr/>
        </p:nvGrpSpPr>
        <p:grpSpPr>
          <a:xfrm>
            <a:off x="0" y="0"/>
            <a:ext cx="12192000" cy="1795936"/>
            <a:chOff x="0" y="0"/>
            <a:chExt cx="12192000" cy="17959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056ED6-B014-4FE3-A670-96CE82D4E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179593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F35183-9A91-4E83-BD17-6595CA2D1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8899" y="0"/>
              <a:ext cx="1533525" cy="16383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F1BC78-14F2-4699-8398-1DBA7FC4F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12899" y="37863"/>
              <a:ext cx="1533525" cy="16383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6101CE-AD1A-4068-8566-0D053B6E5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65424" y="0"/>
              <a:ext cx="1533525" cy="16383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4DFB50-7F4F-4B4A-93C1-96E9BD34A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79824" y="46038"/>
              <a:ext cx="1533525" cy="163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508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2FB1EB-9530-4A83-88E5-19719B2CD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1967"/>
            <a:ext cx="12192000" cy="560226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CC065A9-ACF9-48E4-AC46-F734BF8E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Schema-Less</a:t>
            </a:r>
          </a:p>
        </p:txBody>
      </p:sp>
      <p:pic>
        <p:nvPicPr>
          <p:cNvPr id="1026" name="Picture 2" descr="Image result for sql nosql memes yo dang">
            <a:extLst>
              <a:ext uri="{FF2B5EF4-FFF2-40B4-BE49-F238E27FC236}">
                <a16:creationId xmlns:a16="http://schemas.microsoft.com/office/drawing/2014/main" id="{725FB634-69AC-4694-A373-703B72C92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32" y="365126"/>
            <a:ext cx="6112461" cy="39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shape">
            <a:extLst>
              <a:ext uri="{FF2B5EF4-FFF2-40B4-BE49-F238E27FC236}">
                <a16:creationId xmlns:a16="http://schemas.microsoft.com/office/drawing/2014/main" id="{579E74E0-76A9-422A-AC3C-AAF11360C2B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87850" y="3707155"/>
            <a:ext cx="10227045" cy="507947"/>
          </a:xfrm>
          <a:prstGeom prst="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pgshape">
            <a:extLst>
              <a:ext uri="{FF2B5EF4-FFF2-40B4-BE49-F238E27FC236}">
                <a16:creationId xmlns:a16="http://schemas.microsoft.com/office/drawing/2014/main" id="{5CE96668-8D57-46DE-9630-240925807E8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55188" y="3707155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ru-RU" sz="1600" kern="0" dirty="0">
                <a:solidFill>
                  <a:prstClr val="white"/>
                </a:solidFill>
              </a:rPr>
              <a:t>19</a:t>
            </a:r>
            <a:r>
              <a:rPr lang="en-US" sz="1600" kern="0" dirty="0">
                <a:solidFill>
                  <a:prstClr val="white"/>
                </a:solidFill>
              </a:rPr>
              <a:t>60s</a:t>
            </a:r>
          </a:p>
        </p:txBody>
      </p:sp>
      <p:cxnSp>
        <p:nvCxnSpPr>
          <p:cNvPr id="7" name="pgshape">
            <a:extLst>
              <a:ext uri="{FF2B5EF4-FFF2-40B4-BE49-F238E27FC236}">
                <a16:creationId xmlns:a16="http://schemas.microsoft.com/office/drawing/2014/main" id="{949665C7-5C46-4AFB-B6F3-FE7492F8395F}"/>
              </a:ext>
            </a:extLst>
          </p:cNvPr>
          <p:cNvCxnSpPr/>
          <p:nvPr/>
        </p:nvCxnSpPr>
        <p:spPr>
          <a:xfrm>
            <a:off x="1951151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8" name="pgshape">
            <a:extLst>
              <a:ext uri="{FF2B5EF4-FFF2-40B4-BE49-F238E27FC236}">
                <a16:creationId xmlns:a16="http://schemas.microsoft.com/office/drawing/2014/main" id="{4B6AF5A8-CD39-4C56-8211-2C0EE6697BA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29109" y="3707155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ru-RU" sz="1600" kern="0" dirty="0">
                <a:solidFill>
                  <a:prstClr val="white"/>
                </a:solidFill>
              </a:rPr>
              <a:t>19</a:t>
            </a:r>
            <a:r>
              <a:rPr lang="en-US" sz="1600" kern="0" dirty="0">
                <a:solidFill>
                  <a:prstClr val="white"/>
                </a:solidFill>
              </a:rPr>
              <a:t>70s</a:t>
            </a:r>
          </a:p>
        </p:txBody>
      </p:sp>
      <p:cxnSp>
        <p:nvCxnSpPr>
          <p:cNvPr id="9" name="pgshape">
            <a:extLst>
              <a:ext uri="{FF2B5EF4-FFF2-40B4-BE49-F238E27FC236}">
                <a16:creationId xmlns:a16="http://schemas.microsoft.com/office/drawing/2014/main" id="{28255953-BC47-4C99-B554-A42F7DB665BA}"/>
              </a:ext>
            </a:extLst>
          </p:cNvPr>
          <p:cNvCxnSpPr/>
          <p:nvPr/>
        </p:nvCxnSpPr>
        <p:spPr>
          <a:xfrm>
            <a:off x="3156057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0" name="pgshape">
            <a:extLst>
              <a:ext uri="{FF2B5EF4-FFF2-40B4-BE49-F238E27FC236}">
                <a16:creationId xmlns:a16="http://schemas.microsoft.com/office/drawing/2014/main" id="{6D86CD22-7BB8-4B1A-B7E1-2CDCF7C3019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24389" y="3707155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1980s</a:t>
            </a:r>
          </a:p>
        </p:txBody>
      </p:sp>
      <p:cxnSp>
        <p:nvCxnSpPr>
          <p:cNvPr id="11" name="pgshape">
            <a:extLst>
              <a:ext uri="{FF2B5EF4-FFF2-40B4-BE49-F238E27FC236}">
                <a16:creationId xmlns:a16="http://schemas.microsoft.com/office/drawing/2014/main" id="{0380FB4B-D01F-4493-AA7A-2E721D15D297}"/>
              </a:ext>
            </a:extLst>
          </p:cNvPr>
          <p:cNvCxnSpPr/>
          <p:nvPr/>
        </p:nvCxnSpPr>
        <p:spPr>
          <a:xfrm>
            <a:off x="4235844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2" name="pgshape">
            <a:extLst>
              <a:ext uri="{FF2B5EF4-FFF2-40B4-BE49-F238E27FC236}">
                <a16:creationId xmlns:a16="http://schemas.microsoft.com/office/drawing/2014/main" id="{CE735A85-DD18-476D-BB9C-B55F87C63F6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00418" y="3707155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1990s</a:t>
            </a:r>
          </a:p>
        </p:txBody>
      </p:sp>
      <p:cxnSp>
        <p:nvCxnSpPr>
          <p:cNvPr id="13" name="pgshape">
            <a:extLst>
              <a:ext uri="{FF2B5EF4-FFF2-40B4-BE49-F238E27FC236}">
                <a16:creationId xmlns:a16="http://schemas.microsoft.com/office/drawing/2014/main" id="{4530279E-9BD3-48B3-B5B2-B20AA2E31761}"/>
              </a:ext>
            </a:extLst>
          </p:cNvPr>
          <p:cNvCxnSpPr/>
          <p:nvPr/>
        </p:nvCxnSpPr>
        <p:spPr>
          <a:xfrm>
            <a:off x="5488866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4" name="pgshape">
            <a:extLst>
              <a:ext uri="{FF2B5EF4-FFF2-40B4-BE49-F238E27FC236}">
                <a16:creationId xmlns:a16="http://schemas.microsoft.com/office/drawing/2014/main" id="{E54CB286-05BA-49A4-AA35-69038C213DB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724569" y="3707155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2000s</a:t>
            </a:r>
          </a:p>
        </p:txBody>
      </p:sp>
      <p:cxnSp>
        <p:nvCxnSpPr>
          <p:cNvPr id="15" name="pgshape">
            <a:extLst>
              <a:ext uri="{FF2B5EF4-FFF2-40B4-BE49-F238E27FC236}">
                <a16:creationId xmlns:a16="http://schemas.microsoft.com/office/drawing/2014/main" id="{4FDC7337-D8E3-4E2A-B916-C8ADB99C2117}"/>
              </a:ext>
            </a:extLst>
          </p:cNvPr>
          <p:cNvCxnSpPr/>
          <p:nvPr/>
        </p:nvCxnSpPr>
        <p:spPr>
          <a:xfrm>
            <a:off x="6684148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6" name="pgshape">
            <a:extLst>
              <a:ext uri="{FF2B5EF4-FFF2-40B4-BE49-F238E27FC236}">
                <a16:creationId xmlns:a16="http://schemas.microsoft.com/office/drawing/2014/main" id="{9930CA88-81BA-4751-87DF-D572356DDDB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731185" y="3702108"/>
            <a:ext cx="1178638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Nowadays</a:t>
            </a:r>
          </a:p>
        </p:txBody>
      </p:sp>
      <p:sp>
        <p:nvSpPr>
          <p:cNvPr id="17" name="milestoneshape">
            <a:extLst>
              <a:ext uri="{FF2B5EF4-FFF2-40B4-BE49-F238E27FC236}">
                <a16:creationId xmlns:a16="http://schemas.microsoft.com/office/drawing/2014/main" id="{8E2A103B-4E41-4E3A-95B1-1FD48DC7A72B}"/>
              </a:ext>
            </a:extLst>
          </p:cNvPr>
          <p:cNvSpPr/>
          <p:nvPr/>
        </p:nvSpPr>
        <p:spPr>
          <a:xfrm>
            <a:off x="4640508" y="3516676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milestoneshape">
            <a:extLst>
              <a:ext uri="{FF2B5EF4-FFF2-40B4-BE49-F238E27FC236}">
                <a16:creationId xmlns:a16="http://schemas.microsoft.com/office/drawing/2014/main" id="{847608F2-B2BB-498E-93C7-ACCD5C6290F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069066" y="2526498"/>
            <a:ext cx="1396854" cy="438764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Object Databases</a:t>
            </a:r>
          </a:p>
        </p:txBody>
      </p:sp>
      <p:cxnSp>
        <p:nvCxnSpPr>
          <p:cNvPr id="19" name="milestoneshape">
            <a:extLst>
              <a:ext uri="{FF2B5EF4-FFF2-40B4-BE49-F238E27FC236}">
                <a16:creationId xmlns:a16="http://schemas.microsoft.com/office/drawing/2014/main" id="{FA6722C2-331B-467B-B7B9-232B3E33FD44}"/>
              </a:ext>
            </a:extLst>
          </p:cNvPr>
          <p:cNvCxnSpPr>
            <a:stCxn id="17" idx="0"/>
          </p:cNvCxnSpPr>
          <p:nvPr/>
        </p:nvCxnSpPr>
        <p:spPr>
          <a:xfrm flipV="1">
            <a:off x="4767493" y="3062677"/>
            <a:ext cx="0" cy="453998"/>
          </a:xfrm>
          <a:prstGeom prst="straightConnector1">
            <a:avLst/>
          </a:prstGeom>
          <a:noFill/>
          <a:ln w="15875" cap="flat" cmpd="sng" algn="ctr">
            <a:solidFill>
              <a:srgbClr val="0072BC"/>
            </a:solidFill>
            <a:prstDash val="solid"/>
            <a:tailEnd type="oval" w="sm" len="sm"/>
          </a:ln>
          <a:effectLst/>
        </p:spPr>
      </p:cxnSp>
      <p:sp>
        <p:nvSpPr>
          <p:cNvPr id="20" name="milestoneshape">
            <a:extLst>
              <a:ext uri="{FF2B5EF4-FFF2-40B4-BE49-F238E27FC236}">
                <a16:creationId xmlns:a16="http://schemas.microsoft.com/office/drawing/2014/main" id="{EB634AD6-A708-4073-A76B-951BD11F939B}"/>
              </a:ext>
            </a:extLst>
          </p:cNvPr>
          <p:cNvSpPr/>
          <p:nvPr/>
        </p:nvSpPr>
        <p:spPr>
          <a:xfrm rot="10800000">
            <a:off x="3518651" y="4126212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milestoneshape">
            <a:extLst>
              <a:ext uri="{FF2B5EF4-FFF2-40B4-BE49-F238E27FC236}">
                <a16:creationId xmlns:a16="http://schemas.microsoft.com/office/drawing/2014/main" id="{D59EB31C-83C0-4B00-A2DC-4676B81C266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947210" y="4445352"/>
            <a:ext cx="1396854" cy="606823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t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RDMS Commercial Success</a:t>
            </a:r>
          </a:p>
        </p:txBody>
      </p:sp>
      <p:sp>
        <p:nvSpPr>
          <p:cNvPr id="22" name="milestoneshape">
            <a:extLst>
              <a:ext uri="{FF2B5EF4-FFF2-40B4-BE49-F238E27FC236}">
                <a16:creationId xmlns:a16="http://schemas.microsoft.com/office/drawing/2014/main" id="{8AC16FC6-46EF-4B0C-9368-EDC7787C289A}"/>
              </a:ext>
            </a:extLst>
          </p:cNvPr>
          <p:cNvSpPr/>
          <p:nvPr/>
        </p:nvSpPr>
        <p:spPr>
          <a:xfrm>
            <a:off x="3129178" y="3516676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milestoneshape">
            <a:extLst>
              <a:ext uri="{FF2B5EF4-FFF2-40B4-BE49-F238E27FC236}">
                <a16:creationId xmlns:a16="http://schemas.microsoft.com/office/drawing/2014/main" id="{C8E4FCDB-E5EE-4824-AFF2-6467EFDFABC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458081" y="3204081"/>
            <a:ext cx="1596167" cy="266409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SQL</a:t>
            </a:r>
          </a:p>
        </p:txBody>
      </p:sp>
      <p:sp>
        <p:nvSpPr>
          <p:cNvPr id="24" name="milestoneshape">
            <a:extLst>
              <a:ext uri="{FF2B5EF4-FFF2-40B4-BE49-F238E27FC236}">
                <a16:creationId xmlns:a16="http://schemas.microsoft.com/office/drawing/2014/main" id="{DF22BAE3-92B7-4E7B-9D1C-984E67E090B1}"/>
              </a:ext>
            </a:extLst>
          </p:cNvPr>
          <p:cNvSpPr/>
          <p:nvPr/>
        </p:nvSpPr>
        <p:spPr>
          <a:xfrm>
            <a:off x="2322023" y="3516676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milestoneshape">
            <a:extLst>
              <a:ext uri="{FF2B5EF4-FFF2-40B4-BE49-F238E27FC236}">
                <a16:creationId xmlns:a16="http://schemas.microsoft.com/office/drawing/2014/main" id="{499E74A1-E039-4203-8008-364EEE3A8D3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750581" y="2406893"/>
            <a:ext cx="1396854" cy="606823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RDBMS</a:t>
            </a:r>
          </a:p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Ingress</a:t>
            </a:r>
          </a:p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System R</a:t>
            </a:r>
          </a:p>
        </p:txBody>
      </p:sp>
      <p:cxnSp>
        <p:nvCxnSpPr>
          <p:cNvPr id="26" name="milestoneshape">
            <a:extLst>
              <a:ext uri="{FF2B5EF4-FFF2-40B4-BE49-F238E27FC236}">
                <a16:creationId xmlns:a16="http://schemas.microsoft.com/office/drawing/2014/main" id="{E9ADF41A-841A-4220-A354-AB49CDC42B89}"/>
              </a:ext>
            </a:extLst>
          </p:cNvPr>
          <p:cNvCxnSpPr>
            <a:stCxn id="24" idx="0"/>
          </p:cNvCxnSpPr>
          <p:nvPr/>
        </p:nvCxnSpPr>
        <p:spPr>
          <a:xfrm flipV="1">
            <a:off x="2449008" y="3101505"/>
            <a:ext cx="0" cy="415168"/>
          </a:xfrm>
          <a:prstGeom prst="straightConnector1">
            <a:avLst/>
          </a:prstGeom>
          <a:noFill/>
          <a:ln w="15875" cap="flat" cmpd="sng" algn="ctr">
            <a:solidFill>
              <a:srgbClr val="0072BC"/>
            </a:solidFill>
            <a:prstDash val="solid"/>
            <a:tailEnd type="oval" w="sm" len="sm"/>
          </a:ln>
          <a:effectLst/>
        </p:spPr>
      </p:cxnSp>
      <p:sp>
        <p:nvSpPr>
          <p:cNvPr id="27" name="milestoneshape">
            <a:extLst>
              <a:ext uri="{FF2B5EF4-FFF2-40B4-BE49-F238E27FC236}">
                <a16:creationId xmlns:a16="http://schemas.microsoft.com/office/drawing/2014/main" id="{8B695BAD-10EC-46CD-B848-E69C0529B380}"/>
              </a:ext>
            </a:extLst>
          </p:cNvPr>
          <p:cNvSpPr/>
          <p:nvPr/>
        </p:nvSpPr>
        <p:spPr>
          <a:xfrm rot="10800000">
            <a:off x="1868985" y="4126212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milestoneshape">
            <a:extLst>
              <a:ext uri="{FF2B5EF4-FFF2-40B4-BE49-F238E27FC236}">
                <a16:creationId xmlns:a16="http://schemas.microsoft.com/office/drawing/2014/main" id="{E679242F-6053-48BF-8263-E0038D1169B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297544" y="4454976"/>
            <a:ext cx="1396854" cy="438764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t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E.F. </a:t>
            </a:r>
            <a:r>
              <a:rPr lang="en-US" sz="1400" kern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Codd’s</a:t>
            </a: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Paper</a:t>
            </a:r>
          </a:p>
        </p:txBody>
      </p:sp>
      <p:sp>
        <p:nvSpPr>
          <p:cNvPr id="29" name="milestoneshape">
            <a:extLst>
              <a:ext uri="{FF2B5EF4-FFF2-40B4-BE49-F238E27FC236}">
                <a16:creationId xmlns:a16="http://schemas.microsoft.com/office/drawing/2014/main" id="{BBCFEDE7-61AD-49FD-8491-2BEFD9C41865}"/>
              </a:ext>
            </a:extLst>
          </p:cNvPr>
          <p:cNvSpPr/>
          <p:nvPr/>
        </p:nvSpPr>
        <p:spPr>
          <a:xfrm>
            <a:off x="1424355" y="3516676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milestoneshape">
            <a:extLst>
              <a:ext uri="{FF2B5EF4-FFF2-40B4-BE49-F238E27FC236}">
                <a16:creationId xmlns:a16="http://schemas.microsoft.com/office/drawing/2014/main" id="{CD688EEE-0AFA-4406-80A6-E0C5EA416CB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52914" y="3018692"/>
            <a:ext cx="1396854" cy="438764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</a:pPr>
            <a:r>
              <a:rPr lang="en-US" sz="1400" kern="0" dirty="0">
                <a:solidFill>
                  <a:sysClr val="windowText" lastClr="000000"/>
                </a:solidFill>
              </a:rPr>
              <a:t>CODASYL</a:t>
            </a:r>
          </a:p>
          <a:p>
            <a:pPr algn="ctr" defTabSz="914305">
              <a:lnSpc>
                <a:spcPct val="80000"/>
              </a:lnSpc>
            </a:pPr>
            <a:r>
              <a:rPr lang="en-US" sz="1400" kern="0" dirty="0">
                <a:solidFill>
                  <a:sysClr val="windowText" lastClr="000000"/>
                </a:solidFill>
              </a:rPr>
              <a:t>IMS</a:t>
            </a:r>
            <a:endParaRPr lang="en-US" sz="14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1" name="milestoneshape">
            <a:extLst>
              <a:ext uri="{FF2B5EF4-FFF2-40B4-BE49-F238E27FC236}">
                <a16:creationId xmlns:a16="http://schemas.microsoft.com/office/drawing/2014/main" id="{B345EAC9-4281-4562-A843-4E19ECB18E51}"/>
              </a:ext>
            </a:extLst>
          </p:cNvPr>
          <p:cNvSpPr/>
          <p:nvPr/>
        </p:nvSpPr>
        <p:spPr>
          <a:xfrm rot="10800000">
            <a:off x="6453652" y="4126212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milestoneshape">
            <a:extLst>
              <a:ext uri="{FF2B5EF4-FFF2-40B4-BE49-F238E27FC236}">
                <a16:creationId xmlns:a16="http://schemas.microsoft.com/office/drawing/2014/main" id="{94F416AA-A367-446D-B0D9-AF7C40EBEE6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735542" y="4472924"/>
            <a:ext cx="1690193" cy="438764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t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#</a:t>
            </a:r>
            <a:r>
              <a:rPr lang="en-US" sz="1400" kern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nosql</a:t>
            </a:r>
            <a:endParaRPr lang="en-US" sz="14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(Johan </a:t>
            </a:r>
            <a:r>
              <a:rPr lang="en-US" sz="1400" kern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Oskarsson</a:t>
            </a: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</p:txBody>
      </p:sp>
      <p:sp>
        <p:nvSpPr>
          <p:cNvPr id="33" name="milestoneshape">
            <a:extLst>
              <a:ext uri="{FF2B5EF4-FFF2-40B4-BE49-F238E27FC236}">
                <a16:creationId xmlns:a16="http://schemas.microsoft.com/office/drawing/2014/main" id="{DFCB0362-8ED2-491A-B2EB-FE9B18CEB627}"/>
              </a:ext>
            </a:extLst>
          </p:cNvPr>
          <p:cNvSpPr/>
          <p:nvPr/>
        </p:nvSpPr>
        <p:spPr>
          <a:xfrm>
            <a:off x="10435071" y="3506875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milestoneshape">
            <a:extLst>
              <a:ext uri="{FF2B5EF4-FFF2-40B4-BE49-F238E27FC236}">
                <a16:creationId xmlns:a16="http://schemas.microsoft.com/office/drawing/2014/main" id="{E0FF024F-041C-4DAA-95F4-DE5C5871024B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763975" y="3194280"/>
            <a:ext cx="1596167" cy="266409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(?)</a:t>
            </a:r>
          </a:p>
        </p:txBody>
      </p:sp>
      <p:sp>
        <p:nvSpPr>
          <p:cNvPr id="35" name="milestoneshape">
            <a:extLst>
              <a:ext uri="{FF2B5EF4-FFF2-40B4-BE49-F238E27FC236}">
                <a16:creationId xmlns:a16="http://schemas.microsoft.com/office/drawing/2014/main" id="{67FD5873-EBAC-4C1A-BB7C-15F3FB495E12}"/>
              </a:ext>
            </a:extLst>
          </p:cNvPr>
          <p:cNvSpPr/>
          <p:nvPr/>
        </p:nvSpPr>
        <p:spPr>
          <a:xfrm>
            <a:off x="6040934" y="3505197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milestoneshape">
            <a:extLst>
              <a:ext uri="{FF2B5EF4-FFF2-40B4-BE49-F238E27FC236}">
                <a16:creationId xmlns:a16="http://schemas.microsoft.com/office/drawing/2014/main" id="{5418D752-35BA-4479-8F3A-0BD648F9C3AD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369838" y="3020247"/>
            <a:ext cx="1596167" cy="438764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Goog</a:t>
            </a: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1400" kern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BigTable</a:t>
            </a: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Paper</a:t>
            </a:r>
          </a:p>
        </p:txBody>
      </p:sp>
      <p:sp>
        <p:nvSpPr>
          <p:cNvPr id="37" name="milestoneshape">
            <a:extLst>
              <a:ext uri="{FF2B5EF4-FFF2-40B4-BE49-F238E27FC236}">
                <a16:creationId xmlns:a16="http://schemas.microsoft.com/office/drawing/2014/main" id="{BA994931-E18D-4EF3-B45C-20796B07F308}"/>
              </a:ext>
            </a:extLst>
          </p:cNvPr>
          <p:cNvSpPr/>
          <p:nvPr/>
        </p:nvSpPr>
        <p:spPr>
          <a:xfrm>
            <a:off x="6324892" y="3515055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milestoneshape">
            <a:extLst>
              <a:ext uri="{FF2B5EF4-FFF2-40B4-BE49-F238E27FC236}">
                <a16:creationId xmlns:a16="http://schemas.microsoft.com/office/drawing/2014/main" id="{8B1CFB47-7471-4EF6-A7D7-563BE00ADFE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692158" y="1756147"/>
            <a:ext cx="1519441" cy="438764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Amazon Dynamo Paper</a:t>
            </a:r>
          </a:p>
        </p:txBody>
      </p:sp>
      <p:cxnSp>
        <p:nvCxnSpPr>
          <p:cNvPr id="39" name="milestoneshape">
            <a:extLst>
              <a:ext uri="{FF2B5EF4-FFF2-40B4-BE49-F238E27FC236}">
                <a16:creationId xmlns:a16="http://schemas.microsoft.com/office/drawing/2014/main" id="{9041B4B1-85BF-432F-8869-F51BF8B7D0F9}"/>
              </a:ext>
            </a:extLst>
          </p:cNvPr>
          <p:cNvCxnSpPr>
            <a:stCxn id="37" idx="0"/>
            <a:endCxn id="38" idx="2"/>
          </p:cNvCxnSpPr>
          <p:nvPr/>
        </p:nvCxnSpPr>
        <p:spPr>
          <a:xfrm flipV="1">
            <a:off x="6451878" y="2194912"/>
            <a:ext cx="0" cy="1320143"/>
          </a:xfrm>
          <a:prstGeom prst="straightConnector1">
            <a:avLst/>
          </a:prstGeom>
          <a:noFill/>
          <a:ln w="15875" cap="flat" cmpd="sng" algn="ctr">
            <a:solidFill>
              <a:srgbClr val="0072BC"/>
            </a:solidFill>
            <a:prstDash val="solid"/>
            <a:tailEnd type="oval" w="sm" len="sm"/>
          </a:ln>
          <a:effectLst/>
        </p:spPr>
      </p:cxnSp>
      <p:sp>
        <p:nvSpPr>
          <p:cNvPr id="40" name="pgshape">
            <a:extLst>
              <a:ext uri="{FF2B5EF4-FFF2-40B4-BE49-F238E27FC236}">
                <a16:creationId xmlns:a16="http://schemas.microsoft.com/office/drawing/2014/main" id="{7F5CA8E9-C558-48AF-AC47-CFFE2B6DE39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7863486" y="3702109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2012</a:t>
            </a:r>
          </a:p>
        </p:txBody>
      </p:sp>
      <p:sp>
        <p:nvSpPr>
          <p:cNvPr id="43" name="milestoneshape">
            <a:extLst>
              <a:ext uri="{FF2B5EF4-FFF2-40B4-BE49-F238E27FC236}">
                <a16:creationId xmlns:a16="http://schemas.microsoft.com/office/drawing/2014/main" id="{D9DDEF03-5247-4ADD-8C7D-238B1917B662}"/>
              </a:ext>
            </a:extLst>
          </p:cNvPr>
          <p:cNvSpPr/>
          <p:nvPr/>
        </p:nvSpPr>
        <p:spPr>
          <a:xfrm rot="10800000">
            <a:off x="8048759" y="4101619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milestoneshape">
            <a:extLst>
              <a:ext uri="{FF2B5EF4-FFF2-40B4-BE49-F238E27FC236}">
                <a16:creationId xmlns:a16="http://schemas.microsoft.com/office/drawing/2014/main" id="{E299D0FB-5D53-40FF-83AF-7BD636AFA1E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7468583" y="5367065"/>
            <a:ext cx="1396854" cy="611119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Martin Fowler said that NoSQL will </a:t>
            </a:r>
            <a:r>
              <a:rPr lang="en-US" sz="1400" b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not</a:t>
            </a: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kill SQL</a:t>
            </a:r>
          </a:p>
        </p:txBody>
      </p:sp>
      <p:cxnSp>
        <p:nvCxnSpPr>
          <p:cNvPr id="45" name="milestoneshape">
            <a:extLst>
              <a:ext uri="{FF2B5EF4-FFF2-40B4-BE49-F238E27FC236}">
                <a16:creationId xmlns:a16="http://schemas.microsoft.com/office/drawing/2014/main" id="{BFCE7633-2863-46E6-98DD-7D85FF5978F8}"/>
              </a:ext>
            </a:extLst>
          </p:cNvPr>
          <p:cNvCxnSpPr>
            <a:cxnSpLocks/>
            <a:stCxn id="43" idx="0"/>
            <a:endCxn id="44" idx="0"/>
          </p:cNvCxnSpPr>
          <p:nvPr/>
        </p:nvCxnSpPr>
        <p:spPr>
          <a:xfrm flipH="1">
            <a:off x="8167010" y="4380990"/>
            <a:ext cx="8735" cy="986075"/>
          </a:xfrm>
          <a:prstGeom prst="straightConnector1">
            <a:avLst/>
          </a:prstGeom>
          <a:noFill/>
          <a:ln w="15875" cap="flat" cmpd="sng" algn="ctr">
            <a:solidFill>
              <a:srgbClr val="0072BC"/>
            </a:solidFill>
            <a:prstDash val="solid"/>
            <a:tailEnd type="oval" w="sm" len="sm"/>
          </a:ln>
          <a:effectLst/>
        </p:spPr>
      </p:cxnSp>
      <p:sp>
        <p:nvSpPr>
          <p:cNvPr id="47" name="pgshape">
            <a:extLst>
              <a:ext uri="{FF2B5EF4-FFF2-40B4-BE49-F238E27FC236}">
                <a16:creationId xmlns:a16="http://schemas.microsoft.com/office/drawing/2014/main" id="{6FA7ECAA-8A63-4879-AF71-8AA36FD1A493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862088" y="3702109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2011</a:t>
            </a:r>
          </a:p>
        </p:txBody>
      </p:sp>
      <p:sp>
        <p:nvSpPr>
          <p:cNvPr id="48" name="milestoneshape">
            <a:extLst>
              <a:ext uri="{FF2B5EF4-FFF2-40B4-BE49-F238E27FC236}">
                <a16:creationId xmlns:a16="http://schemas.microsoft.com/office/drawing/2014/main" id="{8DC59192-FAF5-49D7-A211-BC4A962DED89}"/>
              </a:ext>
            </a:extLst>
          </p:cNvPr>
          <p:cNvSpPr/>
          <p:nvPr/>
        </p:nvSpPr>
        <p:spPr>
          <a:xfrm>
            <a:off x="7084267" y="3424784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milestoneshape">
            <a:extLst>
              <a:ext uri="{FF2B5EF4-FFF2-40B4-BE49-F238E27FC236}">
                <a16:creationId xmlns:a16="http://schemas.microsoft.com/office/drawing/2014/main" id="{D8C5EEFB-551F-4572-B782-65763FD972E9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6512825" y="2089896"/>
            <a:ext cx="1396854" cy="783474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MongoDB enable journaling by default</a:t>
            </a:r>
          </a:p>
        </p:txBody>
      </p:sp>
      <p:cxnSp>
        <p:nvCxnSpPr>
          <p:cNvPr id="50" name="milestoneshape">
            <a:extLst>
              <a:ext uri="{FF2B5EF4-FFF2-40B4-BE49-F238E27FC236}">
                <a16:creationId xmlns:a16="http://schemas.microsoft.com/office/drawing/2014/main" id="{E922E07A-1563-4D45-99BC-9915AA0C69F6}"/>
              </a:ext>
            </a:extLst>
          </p:cNvPr>
          <p:cNvCxnSpPr>
            <a:stCxn id="48" idx="0"/>
          </p:cNvCxnSpPr>
          <p:nvPr/>
        </p:nvCxnSpPr>
        <p:spPr>
          <a:xfrm flipV="1">
            <a:off x="7211252" y="2970785"/>
            <a:ext cx="0" cy="453998"/>
          </a:xfrm>
          <a:prstGeom prst="straightConnector1">
            <a:avLst/>
          </a:prstGeom>
          <a:noFill/>
          <a:ln w="15875" cap="flat" cmpd="sng" algn="ctr">
            <a:solidFill>
              <a:srgbClr val="0072BC"/>
            </a:solidFill>
            <a:prstDash val="solid"/>
            <a:tailEnd type="oval" w="sm" len="sm"/>
          </a:ln>
          <a:effectLst/>
        </p:spPr>
      </p:cxnSp>
      <p:cxnSp>
        <p:nvCxnSpPr>
          <p:cNvPr id="51" name="pgshape">
            <a:extLst>
              <a:ext uri="{FF2B5EF4-FFF2-40B4-BE49-F238E27FC236}">
                <a16:creationId xmlns:a16="http://schemas.microsoft.com/office/drawing/2014/main" id="{B4169633-8DA7-4AD2-9D2F-465C2C15193E}"/>
              </a:ext>
            </a:extLst>
          </p:cNvPr>
          <p:cNvCxnSpPr/>
          <p:nvPr/>
        </p:nvCxnSpPr>
        <p:spPr>
          <a:xfrm>
            <a:off x="7679927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60" name="pgshape">
            <a:extLst>
              <a:ext uri="{FF2B5EF4-FFF2-40B4-BE49-F238E27FC236}">
                <a16:creationId xmlns:a16="http://schemas.microsoft.com/office/drawing/2014/main" id="{0B3D221F-FC5D-48C6-AE9E-9AE890C8FE39}"/>
              </a:ext>
            </a:extLst>
          </p:cNvPr>
          <p:cNvCxnSpPr/>
          <p:nvPr/>
        </p:nvCxnSpPr>
        <p:spPr>
          <a:xfrm>
            <a:off x="8640363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61" name="pgshape">
            <a:extLst>
              <a:ext uri="{FF2B5EF4-FFF2-40B4-BE49-F238E27FC236}">
                <a16:creationId xmlns:a16="http://schemas.microsoft.com/office/drawing/2014/main" id="{33885FF7-7530-4E1F-9869-20F022AAA9F5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818303" y="3702109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2019</a:t>
            </a:r>
          </a:p>
        </p:txBody>
      </p:sp>
      <p:cxnSp>
        <p:nvCxnSpPr>
          <p:cNvPr id="62" name="pgshape">
            <a:extLst>
              <a:ext uri="{FF2B5EF4-FFF2-40B4-BE49-F238E27FC236}">
                <a16:creationId xmlns:a16="http://schemas.microsoft.com/office/drawing/2014/main" id="{64ABB71F-2805-4E80-BBE0-5098496DB9BE}"/>
              </a:ext>
            </a:extLst>
          </p:cNvPr>
          <p:cNvCxnSpPr/>
          <p:nvPr/>
        </p:nvCxnSpPr>
        <p:spPr>
          <a:xfrm>
            <a:off x="9636142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63" name="milestoneshape">
            <a:extLst>
              <a:ext uri="{FF2B5EF4-FFF2-40B4-BE49-F238E27FC236}">
                <a16:creationId xmlns:a16="http://schemas.microsoft.com/office/drawing/2014/main" id="{4DF4136E-8DD0-49BB-98CC-2A699BE97757}"/>
              </a:ext>
            </a:extLst>
          </p:cNvPr>
          <p:cNvSpPr/>
          <p:nvPr/>
        </p:nvSpPr>
        <p:spPr>
          <a:xfrm>
            <a:off x="8926286" y="3467183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milestoneshape">
            <a:extLst>
              <a:ext uri="{FF2B5EF4-FFF2-40B4-BE49-F238E27FC236}">
                <a16:creationId xmlns:a16="http://schemas.microsoft.com/office/drawing/2014/main" id="{3898FA3D-8FB5-4C95-868B-FDD2E5C641CC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8175380" y="2982233"/>
            <a:ext cx="1755784" cy="438764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MongoDB 4.0 </a:t>
            </a:r>
          </a:p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(ACID Transactions)</a:t>
            </a:r>
          </a:p>
        </p:txBody>
      </p:sp>
      <p:sp>
        <p:nvSpPr>
          <p:cNvPr id="52" name="milestoneshape">
            <a:extLst>
              <a:ext uri="{FF2B5EF4-FFF2-40B4-BE49-F238E27FC236}">
                <a16:creationId xmlns:a16="http://schemas.microsoft.com/office/drawing/2014/main" id="{8146DFFF-24C6-4EF0-AA7E-D88C6A81DF25}"/>
              </a:ext>
            </a:extLst>
          </p:cNvPr>
          <p:cNvSpPr/>
          <p:nvPr/>
        </p:nvSpPr>
        <p:spPr>
          <a:xfrm>
            <a:off x="6485011" y="3515055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milestoneshape">
            <a:extLst>
              <a:ext uri="{FF2B5EF4-FFF2-40B4-BE49-F238E27FC236}">
                <a16:creationId xmlns:a16="http://schemas.microsoft.com/office/drawing/2014/main" id="{9F0EC87F-169D-4FA5-9A05-7AE79699FB9F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5852276" y="1018829"/>
            <a:ext cx="1519441" cy="955829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MongoDB</a:t>
            </a:r>
          </a:p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Cassandra</a:t>
            </a:r>
          </a:p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Neo4j</a:t>
            </a:r>
          </a:p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Redis</a:t>
            </a:r>
          </a:p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ElasticSearch</a:t>
            </a:r>
            <a:endParaRPr lang="en-US" sz="14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54" name="milestoneshape">
            <a:extLst>
              <a:ext uri="{FF2B5EF4-FFF2-40B4-BE49-F238E27FC236}">
                <a16:creationId xmlns:a16="http://schemas.microsoft.com/office/drawing/2014/main" id="{DC6D0F70-3E8B-46ED-BD32-B2B6E9CA1D2D}"/>
              </a:ext>
            </a:extLst>
          </p:cNvPr>
          <p:cNvCxnSpPr>
            <a:stCxn id="52" idx="0"/>
            <a:endCxn id="53" idx="2"/>
          </p:cNvCxnSpPr>
          <p:nvPr/>
        </p:nvCxnSpPr>
        <p:spPr>
          <a:xfrm flipH="1" flipV="1">
            <a:off x="6611997" y="1974658"/>
            <a:ext cx="1" cy="1540397"/>
          </a:xfrm>
          <a:prstGeom prst="straightConnector1">
            <a:avLst/>
          </a:prstGeom>
          <a:noFill/>
          <a:ln w="15875" cap="flat" cmpd="sng" algn="ctr">
            <a:solidFill>
              <a:srgbClr val="0072BC"/>
            </a:solidFill>
            <a:prstDash val="solid"/>
            <a:tailEnd type="oval" w="sm" len="sm"/>
          </a:ln>
          <a:effectLst/>
        </p:spPr>
      </p:cxnSp>
      <p:pic>
        <p:nvPicPr>
          <p:cNvPr id="1026" name="Picture 2" descr="Image result for nosql memes">
            <a:extLst>
              <a:ext uri="{FF2B5EF4-FFF2-40B4-BE49-F238E27FC236}">
                <a16:creationId xmlns:a16="http://schemas.microsoft.com/office/drawing/2014/main" id="{178FC095-9F3A-44A5-AEEE-6EB01CEB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16" y="2079652"/>
            <a:ext cx="6134720" cy="39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51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43" grpId="0" animBg="1"/>
      <p:bldP spid="44" grpId="0"/>
      <p:bldP spid="48" grpId="0" animBg="1"/>
      <p:bldP spid="49" grpId="0"/>
      <p:bldP spid="63" grpId="0" animBg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NoSQL Databases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0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858D-290F-4E33-A974-1199CF4E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77EB-39CE-4889-BF99-D19622CE1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Key-Value</a:t>
            </a:r>
          </a:p>
          <a:p>
            <a:pPr lvl="1"/>
            <a:r>
              <a:rPr lang="en-US" dirty="0"/>
              <a:t>Redis</a:t>
            </a:r>
          </a:p>
          <a:p>
            <a:r>
              <a:rPr lang="en-US" dirty="0"/>
              <a:t>Column-Family</a:t>
            </a:r>
          </a:p>
          <a:p>
            <a:pPr lvl="1"/>
            <a:r>
              <a:rPr lang="en-US" dirty="0"/>
              <a:t>Cassandra</a:t>
            </a:r>
          </a:p>
          <a:p>
            <a:r>
              <a:rPr lang="en-US" dirty="0"/>
              <a:t>Graph</a:t>
            </a:r>
          </a:p>
          <a:p>
            <a:pPr lvl="1"/>
            <a:r>
              <a:rPr lang="en-US" dirty="0"/>
              <a:t>Neo4j</a:t>
            </a:r>
          </a:p>
          <a:p>
            <a:r>
              <a:rPr lang="en-US" dirty="0"/>
              <a:t>Time Series</a:t>
            </a:r>
          </a:p>
          <a:p>
            <a:pPr lvl="1"/>
            <a:r>
              <a:rPr lang="en-US" dirty="0"/>
              <a:t>Influx</a:t>
            </a:r>
            <a:endParaRPr lang="ru-RU" dirty="0"/>
          </a:p>
          <a:p>
            <a:r>
              <a:rPr lang="en-US" dirty="0"/>
              <a:t>Search</a:t>
            </a:r>
          </a:p>
          <a:p>
            <a:pPr lvl="1"/>
            <a:r>
              <a:rPr lang="en-US" dirty="0"/>
              <a:t>Elastic Search</a:t>
            </a:r>
          </a:p>
          <a:p>
            <a:r>
              <a:rPr lang="en-US" dirty="0"/>
              <a:t>Document</a:t>
            </a:r>
          </a:p>
          <a:p>
            <a:pPr lvl="1"/>
            <a:r>
              <a:rPr lang="en-US" dirty="0"/>
              <a:t>MongoDB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i1-news.softpedia-static.com/images/news2/Lasers-What-are-They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374"/>
            <a:ext cx="5140961" cy="529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occurrencesforeigndomestic.com/wp-content/uploads/2014/11/force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82" y="3378815"/>
            <a:ext cx="8186318" cy="347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s://imanila.ph/02052015imanilabackup/wp-content/uploads/2014/12/star-wars-force-awakens-memes-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80" y="3372967"/>
            <a:ext cx="8186319" cy="34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76750" y="1458575"/>
            <a:ext cx="3436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NoSQL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6579" y="5603523"/>
            <a:ext cx="1273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0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Cost and Open-Source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96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858D-290F-4E33-A974-1199CF4E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77EB-39CE-4889-BF99-D19622CE1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SQL Server</a:t>
            </a:r>
          </a:p>
          <a:p>
            <a:pPr lvl="1"/>
            <a:r>
              <a:rPr lang="en-US" dirty="0"/>
              <a:t>Standard ~ $3717 per core</a:t>
            </a:r>
          </a:p>
          <a:p>
            <a:pPr lvl="1"/>
            <a:r>
              <a:rPr lang="en-US" dirty="0"/>
              <a:t>Enterprise - $14256 per core</a:t>
            </a:r>
          </a:p>
          <a:p>
            <a:r>
              <a:rPr lang="en-US" dirty="0"/>
              <a:t>Oracle Database</a:t>
            </a:r>
          </a:p>
          <a:p>
            <a:pPr lvl="1"/>
            <a:r>
              <a:rPr lang="en-US" dirty="0"/>
              <a:t>Standard - $17500</a:t>
            </a:r>
          </a:p>
          <a:p>
            <a:pPr lvl="1"/>
            <a:r>
              <a:rPr lang="en-US" dirty="0"/>
              <a:t>Enterprise - $47500</a:t>
            </a:r>
          </a:p>
          <a:p>
            <a:r>
              <a:rPr lang="en-US" dirty="0"/>
              <a:t>MySQL (annual subscription)</a:t>
            </a:r>
          </a:p>
          <a:p>
            <a:pPr lvl="1"/>
            <a:r>
              <a:rPr lang="en-US" dirty="0"/>
              <a:t>Standard - $2000 (1-4 sockets) - $4000 (5+ sockets)</a:t>
            </a:r>
          </a:p>
          <a:p>
            <a:pPr lvl="1"/>
            <a:r>
              <a:rPr lang="en-US" dirty="0"/>
              <a:t>Enterprise - $5000 (1-4 sockets) - $10000 (5+ sockets)</a:t>
            </a:r>
          </a:p>
          <a:p>
            <a:r>
              <a:rPr lang="en-US" dirty="0"/>
              <a:t>PostgreSQL</a:t>
            </a:r>
          </a:p>
          <a:p>
            <a:pPr lvl="1"/>
            <a:r>
              <a:rPr lang="en-US" dirty="0"/>
              <a:t>Free for commercial use</a:t>
            </a:r>
          </a:p>
          <a:p>
            <a:pPr lvl="1"/>
            <a:r>
              <a:rPr lang="en-US" dirty="0" err="1"/>
              <a:t>EnterpriseDB</a:t>
            </a:r>
            <a:r>
              <a:rPr lang="en-US" dirty="0"/>
              <a:t> (?) - 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858D-290F-4E33-A974-1199CF4E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77EB-39CE-4889-BF99-D19622CE1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Redis</a:t>
            </a:r>
          </a:p>
          <a:p>
            <a:pPr lvl="1"/>
            <a:r>
              <a:rPr lang="en-US" dirty="0"/>
              <a:t>Enterprise Edition</a:t>
            </a:r>
          </a:p>
          <a:p>
            <a:r>
              <a:rPr lang="en-US" dirty="0"/>
              <a:t>Cassandra</a:t>
            </a:r>
          </a:p>
          <a:p>
            <a:pPr lvl="1"/>
            <a:r>
              <a:rPr lang="en-US" dirty="0"/>
              <a:t>DataStax Enterprise Cassandra</a:t>
            </a:r>
          </a:p>
          <a:p>
            <a:r>
              <a:rPr lang="en-US" dirty="0"/>
              <a:t>Neo4j</a:t>
            </a:r>
          </a:p>
          <a:p>
            <a:pPr lvl="1"/>
            <a:r>
              <a:rPr lang="en-US" dirty="0"/>
              <a:t>Enterprise Edition</a:t>
            </a:r>
          </a:p>
          <a:p>
            <a:r>
              <a:rPr lang="en-US" dirty="0"/>
              <a:t>Influx</a:t>
            </a:r>
          </a:p>
          <a:p>
            <a:pPr lvl="1"/>
            <a:r>
              <a:rPr lang="en-US" dirty="0"/>
              <a:t>Enterprise Edition</a:t>
            </a:r>
            <a:endParaRPr lang="ru-RU" dirty="0"/>
          </a:p>
          <a:p>
            <a:r>
              <a:rPr lang="en-US" dirty="0"/>
              <a:t>Elastic Search</a:t>
            </a:r>
          </a:p>
          <a:p>
            <a:pPr lvl="1"/>
            <a:r>
              <a:rPr lang="en-US" dirty="0"/>
              <a:t>Elastic Cloud Enterprise</a:t>
            </a:r>
          </a:p>
          <a:p>
            <a:r>
              <a:rPr lang="en-US" dirty="0"/>
              <a:t>MongoDB</a:t>
            </a:r>
          </a:p>
          <a:p>
            <a:pPr lvl="1"/>
            <a:r>
              <a:rPr lang="en-US" dirty="0"/>
              <a:t>Enterprise Edition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Cloud and Cost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18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E0C2A8-90ED-481D-8894-D082F171E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428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EBF990-D885-4479-BB8F-E8063EB06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6569"/>
            <a:ext cx="12192000" cy="1819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5A2AE-CFB0-49D6-811C-388D2EC7B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09530"/>
            <a:ext cx="12192000" cy="1858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7799E1-4258-45B8-B4BF-28664A5C6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05375"/>
            <a:ext cx="121920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2" indent="-457182"/>
            <a:r>
              <a:rPr lang="en-US" dirty="0"/>
              <a:t>Denis Reznik</a:t>
            </a:r>
          </a:p>
          <a:p>
            <a:pPr marL="457182" indent="-457182"/>
            <a:r>
              <a:rPr lang="en-US" dirty="0"/>
              <a:t>Kyiv, Ukraine</a:t>
            </a:r>
          </a:p>
          <a:p>
            <a:pPr marL="457182" indent="-457182"/>
            <a:r>
              <a:rPr lang="en-US" dirty="0"/>
              <a:t>Data Architect at </a:t>
            </a:r>
            <a:r>
              <a:rPr lang="en-US" dirty="0" err="1"/>
              <a:t>Intapp</a:t>
            </a:r>
            <a:endParaRPr lang="en-US" dirty="0"/>
          </a:p>
          <a:p>
            <a:pPr marL="457182" indent="-457182"/>
            <a:r>
              <a:rPr lang="en-US" dirty="0"/>
              <a:t>Microsoft Data Platform MVP</a:t>
            </a:r>
          </a:p>
          <a:p>
            <a:pPr marL="457182" indent="-457182"/>
            <a:r>
              <a:rPr lang="en-US" dirty="0"/>
              <a:t>Co-Founder of Ukrainian Data Community Kyiv (PASS Chapter)</a:t>
            </a:r>
          </a:p>
          <a:p>
            <a:pPr marL="457182" indent="-457182"/>
            <a:r>
              <a:rPr lang="en-US" dirty="0"/>
              <a:t>PASS Regional Mentor, Central and Eastern Europe</a:t>
            </a:r>
          </a:p>
          <a:p>
            <a:pPr marL="457182" indent="-457182"/>
            <a:r>
              <a:rPr lang="en-US" dirty="0"/>
              <a:t>Co-author of “SQL Server MVP Deep Dives vol. 2”</a:t>
            </a:r>
          </a:p>
        </p:txBody>
      </p:sp>
    </p:spTree>
    <p:extLst>
      <p:ext uri="{BB962C8B-B14F-4D97-AF65-F5344CB8AC3E}">
        <p14:creationId xmlns:p14="http://schemas.microsoft.com/office/powerpoint/2010/main" val="7255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165070-29D8-445E-A57E-E6CDE810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37"/>
            <a:ext cx="6096000" cy="4315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5D6F10-BA4B-4506-98EC-F45FF0826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0" y="698325"/>
            <a:ext cx="7639050" cy="2776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F4D91-72EE-4DCE-94BB-BDE47B694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370" y="3930155"/>
            <a:ext cx="8610330" cy="28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B0095D-AEE5-4518-B8C7-FBF50CFB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392"/>
            <a:ext cx="6334125" cy="5505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2ACB8B-1D51-4E1C-9161-C2B64DFCD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76392"/>
            <a:ext cx="6096000" cy="55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7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Hype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37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31E84C-D39D-4816-A06D-176336B65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65"/>
          <a:stretch/>
        </p:blipFill>
        <p:spPr>
          <a:xfrm>
            <a:off x="0" y="155844"/>
            <a:ext cx="12192000" cy="3273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31FB1-CF90-46BF-B8EC-6C3F992CA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81"/>
          <a:stretch/>
        </p:blipFill>
        <p:spPr>
          <a:xfrm>
            <a:off x="0" y="3584844"/>
            <a:ext cx="12192000" cy="3273156"/>
          </a:xfrm>
          <a:prstGeom prst="rect">
            <a:avLst/>
          </a:prstGeom>
        </p:spPr>
      </p:pic>
      <p:pic>
        <p:nvPicPr>
          <p:cNvPr id="8" name="Picture 2" descr="Image result for ÐºÐ¾Ð»Ð¸ÑÐµÑÑÐ²Ð¾ Ð±Ð°ÑÐ´Ð°ÐºÐ° Ð½Ð° Ð¿ÑÐ¾ÐµÐºÑÐµ">
            <a:extLst>
              <a:ext uri="{FF2B5EF4-FFF2-40B4-BE49-F238E27FC236}">
                <a16:creationId xmlns:a16="http://schemas.microsoft.com/office/drawing/2014/main" id="{754B97EB-B072-454D-95D6-6DBE64F7A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657225"/>
            <a:ext cx="95250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C2430F-DA0D-434C-AC3C-87D297DAF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775"/>
            <a:ext cx="12192000" cy="30522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5B7CB6-11BF-4462-A46D-46FB03A39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999"/>
            <a:ext cx="12192000" cy="285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6B4C64-9E2E-4C64-91F1-065F0E50B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47637"/>
            <a:ext cx="11915775" cy="6562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713CAB-5A94-4B76-B122-3A09AF94E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533"/>
            <a:ext cx="12192000" cy="614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Black PR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77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Legacy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61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38075" y="2110174"/>
            <a:ext cx="5283200" cy="9085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33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CPU – Cooperative Multitasking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492700" y="2236958"/>
            <a:ext cx="36004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-конечная звезда 37"/>
          <p:cNvSpPr/>
          <p:nvPr/>
        </p:nvSpPr>
        <p:spPr>
          <a:xfrm>
            <a:off x="10214162" y="2234010"/>
            <a:ext cx="1008112" cy="91538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49091" y="1666564"/>
            <a:ext cx="1538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CPUs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85854" y="1689184"/>
            <a:ext cx="19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Queries</a:t>
            </a:r>
          </a:p>
        </p:txBody>
      </p:sp>
      <p:sp>
        <p:nvSpPr>
          <p:cNvPr id="48" name="7-конечная звезда 37"/>
          <p:cNvSpPr/>
          <p:nvPr/>
        </p:nvSpPr>
        <p:spPr>
          <a:xfrm>
            <a:off x="10214162" y="3349449"/>
            <a:ext cx="1008112" cy="91538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9" name="7-конечная звезда 37"/>
          <p:cNvSpPr/>
          <p:nvPr/>
        </p:nvSpPr>
        <p:spPr>
          <a:xfrm>
            <a:off x="10214162" y="4457445"/>
            <a:ext cx="1008112" cy="91538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0" name="7-конечная звезда 37"/>
          <p:cNvSpPr/>
          <p:nvPr/>
        </p:nvSpPr>
        <p:spPr>
          <a:xfrm>
            <a:off x="10214162" y="5565441"/>
            <a:ext cx="1008112" cy="91538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2" name="Прямоугольник 29"/>
          <p:cNvSpPr/>
          <p:nvPr/>
        </p:nvSpPr>
        <p:spPr>
          <a:xfrm>
            <a:off x="3093111" y="2236958"/>
            <a:ext cx="36004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 29"/>
          <p:cNvSpPr/>
          <p:nvPr/>
        </p:nvSpPr>
        <p:spPr>
          <a:xfrm>
            <a:off x="3735051" y="2236958"/>
            <a:ext cx="36004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 29"/>
          <p:cNvSpPr/>
          <p:nvPr/>
        </p:nvSpPr>
        <p:spPr>
          <a:xfrm>
            <a:off x="4335462" y="2236958"/>
            <a:ext cx="36004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 29"/>
          <p:cNvSpPr/>
          <p:nvPr/>
        </p:nvSpPr>
        <p:spPr>
          <a:xfrm>
            <a:off x="4934279" y="2236958"/>
            <a:ext cx="36004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Прямоугольник 29"/>
          <p:cNvSpPr/>
          <p:nvPr/>
        </p:nvSpPr>
        <p:spPr>
          <a:xfrm>
            <a:off x="5534690" y="2236958"/>
            <a:ext cx="36004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29"/>
          <p:cNvSpPr/>
          <p:nvPr/>
        </p:nvSpPr>
        <p:spPr>
          <a:xfrm>
            <a:off x="1906960" y="2234010"/>
            <a:ext cx="36004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 29"/>
          <p:cNvSpPr/>
          <p:nvPr/>
        </p:nvSpPr>
        <p:spPr>
          <a:xfrm>
            <a:off x="9769071" y="3588201"/>
            <a:ext cx="36004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9"/>
          <p:cNvSpPr/>
          <p:nvPr/>
        </p:nvSpPr>
        <p:spPr>
          <a:xfrm>
            <a:off x="1269451" y="2232433"/>
            <a:ext cx="36004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72359" y="6023133"/>
            <a:ext cx="7085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Time Quantum Length for each Scheduler is </a:t>
            </a:r>
            <a:r>
              <a:rPr lang="en-US" sz="2400" b="1" dirty="0"/>
              <a:t>4 </a:t>
            </a:r>
            <a:r>
              <a:rPr lang="en-US" sz="2400" b="1" dirty="0" err="1"/>
              <a:t>ms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769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34722 0.02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1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39653 0.19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44566 0.349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4" y="17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49496 0.512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25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54757 0.023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8" y="1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401 L -0.34878 0.00401 C -0.50521 0.00401 -0.69739 -0.05154 -0.69739 -0.09629 L -0.69739 -0.19506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78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59687 0.1925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46914E-7 L 0.64479 0.3493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40" y="17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60494E-6 L 0.69705 0.5126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44" y="2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7" grpId="0"/>
      <p:bldP spid="52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20" grpId="0" animBg="1"/>
      <p:bldP spid="22" grpId="0" animBg="1"/>
      <p:bldP spid="22" grpId="1" animBg="1"/>
      <p:bldP spid="22" grpId="2" animBg="1"/>
      <p:bldP spid="23" grpId="0" animBg="1"/>
      <p:bldP spid="2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5687" y="2104025"/>
            <a:ext cx="620680" cy="214948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6639275" y="1733228"/>
            <a:ext cx="282606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00927" y="1225641"/>
            <a:ext cx="174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Buffer Pool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80999" y="2057264"/>
            <a:ext cx="1512168" cy="1872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37401" y="2096443"/>
            <a:ext cx="139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Cache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7464152" y="2564904"/>
            <a:ext cx="288032" cy="288032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7893067" y="2564904"/>
            <a:ext cx="288032" cy="288032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8321980" y="2542075"/>
            <a:ext cx="288032" cy="288032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7464152" y="3032956"/>
            <a:ext cx="288032" cy="288032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6593788" y="5013176"/>
            <a:ext cx="3744416" cy="1008112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40908" y="4983277"/>
            <a:ext cx="16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Database File</a:t>
            </a: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6816080" y="5373216"/>
            <a:ext cx="288032" cy="288032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7236120" y="5517232"/>
            <a:ext cx="288032" cy="288032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7715916" y="5617731"/>
            <a:ext cx="288032" cy="288032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8259232" y="5656083"/>
            <a:ext cx="288032" cy="288032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8806991" y="5615963"/>
            <a:ext cx="288032" cy="288032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9284565" y="5512067"/>
            <a:ext cx="288032" cy="288032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Вертикальный свиток 19"/>
          <p:cNvSpPr/>
          <p:nvPr/>
        </p:nvSpPr>
        <p:spPr>
          <a:xfrm>
            <a:off x="9758015" y="5368051"/>
            <a:ext cx="288032" cy="288032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Стрелка вниз 20"/>
          <p:cNvSpPr/>
          <p:nvPr/>
        </p:nvSpPr>
        <p:spPr>
          <a:xfrm rot="21158535">
            <a:off x="8047931" y="3117523"/>
            <a:ext cx="318032" cy="2438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8253577" y="5650045"/>
            <a:ext cx="288032" cy="288032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Вертикальный свиток 22"/>
          <p:cNvSpPr/>
          <p:nvPr/>
        </p:nvSpPr>
        <p:spPr>
          <a:xfrm>
            <a:off x="7469181" y="2555477"/>
            <a:ext cx="288032" cy="288032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use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87" y="3565692"/>
            <a:ext cx="1219200" cy="121920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/>
          <p:cNvSpPr/>
          <p:nvPr/>
        </p:nvSpPr>
        <p:spPr>
          <a:xfrm rot="19689393">
            <a:off x="3035956" y="3508265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4001912" y="2454355"/>
            <a:ext cx="864096" cy="1440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37688" y="1972191"/>
            <a:ext cx="199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 Methods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596" y="1712558"/>
            <a:ext cx="187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Buffer Manager</a:t>
            </a:r>
          </a:p>
        </p:txBody>
      </p:sp>
      <p:sp>
        <p:nvSpPr>
          <p:cNvPr id="29" name="Стрелка вправо 28"/>
          <p:cNvSpPr/>
          <p:nvPr/>
        </p:nvSpPr>
        <p:spPr>
          <a:xfrm rot="19689393">
            <a:off x="4989481" y="2603721"/>
            <a:ext cx="6052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Стрелка вправо 29"/>
          <p:cNvSpPr/>
          <p:nvPr/>
        </p:nvSpPr>
        <p:spPr>
          <a:xfrm>
            <a:off x="6423170" y="2552875"/>
            <a:ext cx="977839" cy="250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Вертикальный свиток 30"/>
          <p:cNvSpPr/>
          <p:nvPr/>
        </p:nvSpPr>
        <p:spPr>
          <a:xfrm>
            <a:off x="7891900" y="3029745"/>
            <a:ext cx="288032" cy="288032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Стрелка вправо 31"/>
          <p:cNvSpPr/>
          <p:nvPr/>
        </p:nvSpPr>
        <p:spPr>
          <a:xfrm>
            <a:off x="6452401" y="3072557"/>
            <a:ext cx="1439500" cy="245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Data</a:t>
            </a:r>
          </a:p>
        </p:txBody>
      </p:sp>
    </p:spTree>
    <p:extLst>
      <p:ext uri="{BB962C8B-B14F-4D97-AF65-F5344CB8AC3E}">
        <p14:creationId xmlns:p14="http://schemas.microsoft.com/office/powerpoint/2010/main" val="29504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-0.1349 -0.034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02968 -0.3821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16744 -0.026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9" grpId="0" animBg="1"/>
      <p:bldP spid="30" grpId="0" animBg="1"/>
      <p:bldP spid="31" grpId="0" animBg="1"/>
      <p:bldP spid="31" grpId="1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SQL and NoSQL History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00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1"/>
          <p:cNvSpPr/>
          <p:nvPr/>
        </p:nvSpPr>
        <p:spPr>
          <a:xfrm>
            <a:off x="5357523" y="1457783"/>
            <a:ext cx="619595" cy="21457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20709" y="348698"/>
            <a:ext cx="11061700" cy="710725"/>
          </a:xfrm>
        </p:spPr>
        <p:txBody>
          <a:bodyPr/>
          <a:lstStyle/>
          <a:p>
            <a:r>
              <a:rPr lang="en-US" dirty="0"/>
              <a:t>Modify Data</a:t>
            </a:r>
          </a:p>
        </p:txBody>
      </p:sp>
      <p:sp>
        <p:nvSpPr>
          <p:cNvPr id="80" name="Овал 4"/>
          <p:cNvSpPr/>
          <p:nvPr/>
        </p:nvSpPr>
        <p:spPr>
          <a:xfrm>
            <a:off x="7633966" y="1533025"/>
            <a:ext cx="2821116" cy="2515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2" name="Вертикальный свиток 2"/>
          <p:cNvSpPr/>
          <p:nvPr/>
        </p:nvSpPr>
        <p:spPr>
          <a:xfrm>
            <a:off x="8581249" y="2428363"/>
            <a:ext cx="287528" cy="28752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3" name="Прямоугольник 6"/>
          <p:cNvSpPr/>
          <p:nvPr/>
        </p:nvSpPr>
        <p:spPr>
          <a:xfrm>
            <a:off x="8291941" y="1856493"/>
            <a:ext cx="1509521" cy="18689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74750" y="1086004"/>
            <a:ext cx="173954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solidFill>
                  <a:schemeClr val="accent1">
                    <a:lumMod val="50000"/>
                  </a:schemeClr>
                </a:solidFill>
              </a:rPr>
              <a:t>Buffer Pool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346064" y="1927468"/>
            <a:ext cx="1396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Data Cache</a:t>
            </a:r>
          </a:p>
        </p:txBody>
      </p:sp>
      <p:sp>
        <p:nvSpPr>
          <p:cNvPr id="86" name="Вертикальный свиток 8"/>
          <p:cNvSpPr/>
          <p:nvPr/>
        </p:nvSpPr>
        <p:spPr>
          <a:xfrm>
            <a:off x="8581249" y="2433857"/>
            <a:ext cx="287528" cy="28752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Вертикальный свиток 9"/>
          <p:cNvSpPr/>
          <p:nvPr/>
        </p:nvSpPr>
        <p:spPr>
          <a:xfrm>
            <a:off x="8902935" y="2433857"/>
            <a:ext cx="287528" cy="28752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8" name="Вертикальный свиток 10"/>
          <p:cNvSpPr/>
          <p:nvPr/>
        </p:nvSpPr>
        <p:spPr>
          <a:xfrm>
            <a:off x="9224621" y="2416736"/>
            <a:ext cx="287528" cy="28752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" name="Вертикальный свиток 11"/>
          <p:cNvSpPr/>
          <p:nvPr/>
        </p:nvSpPr>
        <p:spPr>
          <a:xfrm>
            <a:off x="8581249" y="2885268"/>
            <a:ext cx="287528" cy="28752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0" name="Блок-схема: магнитный диск 12"/>
          <p:cNvSpPr/>
          <p:nvPr/>
        </p:nvSpPr>
        <p:spPr>
          <a:xfrm>
            <a:off x="7282925" y="4950194"/>
            <a:ext cx="3737864" cy="1006348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324411" y="4945412"/>
            <a:ext cx="164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Database File</a:t>
            </a:r>
          </a:p>
        </p:txBody>
      </p:sp>
      <p:sp>
        <p:nvSpPr>
          <p:cNvPr id="92" name="Вертикальный свиток 14"/>
          <p:cNvSpPr/>
          <p:nvPr/>
        </p:nvSpPr>
        <p:spPr>
          <a:xfrm>
            <a:off x="7878669" y="5309604"/>
            <a:ext cx="287528" cy="28752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Вертикальный свиток 15"/>
          <p:cNvSpPr/>
          <p:nvPr/>
        </p:nvSpPr>
        <p:spPr>
          <a:xfrm>
            <a:off x="8193699" y="5417616"/>
            <a:ext cx="287528" cy="28752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4" name="Вертикальный свиток 16"/>
          <p:cNvSpPr/>
          <p:nvPr/>
        </p:nvSpPr>
        <p:spPr>
          <a:xfrm>
            <a:off x="8553547" y="5492991"/>
            <a:ext cx="287528" cy="28752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5" name="Вертикальный свиток 17"/>
          <p:cNvSpPr/>
          <p:nvPr/>
        </p:nvSpPr>
        <p:spPr>
          <a:xfrm>
            <a:off x="8961033" y="5521753"/>
            <a:ext cx="287528" cy="28752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6" name="Вертикальный свиток 18"/>
          <p:cNvSpPr/>
          <p:nvPr/>
        </p:nvSpPr>
        <p:spPr>
          <a:xfrm>
            <a:off x="9371851" y="5491665"/>
            <a:ext cx="287528" cy="28752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7" name="Вертикальный свиток 19"/>
          <p:cNvSpPr/>
          <p:nvPr/>
        </p:nvSpPr>
        <p:spPr>
          <a:xfrm>
            <a:off x="9730032" y="5413741"/>
            <a:ext cx="287528" cy="28752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8" name="Вертикальный свиток 20"/>
          <p:cNvSpPr/>
          <p:nvPr/>
        </p:nvSpPr>
        <p:spPr>
          <a:xfrm>
            <a:off x="10085119" y="5305729"/>
            <a:ext cx="287528" cy="28752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9" name="Вертикальный свиток 21"/>
          <p:cNvSpPr/>
          <p:nvPr/>
        </p:nvSpPr>
        <p:spPr>
          <a:xfrm>
            <a:off x="8956791" y="5517225"/>
            <a:ext cx="287528" cy="28752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0" name="Picture 2" descr="use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5" y="1714670"/>
            <a:ext cx="1338773" cy="133877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Стрелка вправо 23"/>
          <p:cNvSpPr/>
          <p:nvPr/>
        </p:nvSpPr>
        <p:spPr>
          <a:xfrm rot="20926452">
            <a:off x="2139596" y="2197199"/>
            <a:ext cx="790704" cy="287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" name="Прямоугольник 24"/>
          <p:cNvSpPr/>
          <p:nvPr/>
        </p:nvSpPr>
        <p:spPr>
          <a:xfrm>
            <a:off x="3293298" y="1488428"/>
            <a:ext cx="862585" cy="14376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820472" y="1114057"/>
            <a:ext cx="180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Access Methods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812326" y="1108492"/>
            <a:ext cx="1701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Buffer Manager</a:t>
            </a:r>
          </a:p>
        </p:txBody>
      </p:sp>
      <p:sp>
        <p:nvSpPr>
          <p:cNvPr id="105" name="Стрелка вправо 27"/>
          <p:cNvSpPr/>
          <p:nvPr/>
        </p:nvSpPr>
        <p:spPr>
          <a:xfrm>
            <a:off x="4281624" y="1643597"/>
            <a:ext cx="973075" cy="287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6" name="Вертикальный свиток 29"/>
          <p:cNvSpPr/>
          <p:nvPr/>
        </p:nvSpPr>
        <p:spPr>
          <a:xfrm>
            <a:off x="8902935" y="2882115"/>
            <a:ext cx="287528" cy="28752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7" name="Блок-схема: сохраненные данные 30"/>
          <p:cNvSpPr/>
          <p:nvPr/>
        </p:nvSpPr>
        <p:spPr>
          <a:xfrm>
            <a:off x="1028657" y="5593814"/>
            <a:ext cx="2239760" cy="636207"/>
          </a:xfrm>
          <a:prstGeom prst="flowChartOnlineStorag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93288" y="5236955"/>
            <a:ext cx="1714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Transaction Log</a:t>
            </a:r>
          </a:p>
        </p:txBody>
      </p:sp>
      <p:sp>
        <p:nvSpPr>
          <p:cNvPr id="109" name="Стрелка влево 32"/>
          <p:cNvSpPr/>
          <p:nvPr/>
        </p:nvSpPr>
        <p:spPr>
          <a:xfrm>
            <a:off x="6048191" y="2420859"/>
            <a:ext cx="2502056" cy="2802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0" name="Стрелка вниз 33"/>
          <p:cNvSpPr/>
          <p:nvPr/>
        </p:nvSpPr>
        <p:spPr>
          <a:xfrm>
            <a:off x="5625983" y="3685148"/>
            <a:ext cx="287528" cy="500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1" name="Стрелка вверх 34"/>
          <p:cNvSpPr/>
          <p:nvPr/>
        </p:nvSpPr>
        <p:spPr>
          <a:xfrm>
            <a:off x="5334606" y="3685148"/>
            <a:ext cx="264977" cy="5008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2" name="Стрелка влево 35"/>
          <p:cNvSpPr/>
          <p:nvPr/>
        </p:nvSpPr>
        <p:spPr>
          <a:xfrm rot="10800000">
            <a:off x="6040415" y="2715891"/>
            <a:ext cx="2502056" cy="2802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3" name="Вертикальный свиток 36"/>
          <p:cNvSpPr/>
          <p:nvPr/>
        </p:nvSpPr>
        <p:spPr>
          <a:xfrm>
            <a:off x="8581249" y="2433857"/>
            <a:ext cx="287528" cy="28752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4" name="Прямоугольник 37"/>
          <p:cNvSpPr/>
          <p:nvPr/>
        </p:nvSpPr>
        <p:spPr>
          <a:xfrm>
            <a:off x="4667023" y="4259901"/>
            <a:ext cx="1817131" cy="35941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</a:rPr>
              <a:t>Log Manager</a:t>
            </a:r>
          </a:p>
        </p:txBody>
      </p:sp>
      <p:sp>
        <p:nvSpPr>
          <p:cNvPr id="115" name="Выгнутая вправо стрелка 38"/>
          <p:cNvSpPr/>
          <p:nvPr/>
        </p:nvSpPr>
        <p:spPr>
          <a:xfrm>
            <a:off x="6586709" y="4367250"/>
            <a:ext cx="626857" cy="86970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Стрелка вправо 28"/>
          <p:cNvSpPr/>
          <p:nvPr/>
        </p:nvSpPr>
        <p:spPr>
          <a:xfrm rot="987737">
            <a:off x="6020891" y="2000360"/>
            <a:ext cx="2531827" cy="293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751876" y="4844581"/>
            <a:ext cx="1645869" cy="526457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3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schemeClr val="accent1">
                    <a:lumMod val="50000"/>
                  </a:schemeClr>
                </a:solidFill>
                <a:ea typeface="Segoe UI" pitchFamily="34" charset="0"/>
                <a:cs typeface="Segoe UI" pitchFamily="34" charset="0"/>
              </a:rPr>
              <a:t>Log Buffer</a:t>
            </a:r>
          </a:p>
        </p:txBody>
      </p:sp>
      <p:sp>
        <p:nvSpPr>
          <p:cNvPr id="118" name="Bent Arrow 117"/>
          <p:cNvSpPr/>
          <p:nvPr/>
        </p:nvSpPr>
        <p:spPr bwMode="auto">
          <a:xfrm rot="10800000">
            <a:off x="3268417" y="5413741"/>
            <a:ext cx="2394627" cy="656859"/>
          </a:xfrm>
          <a:prstGeom prst="bentArrow">
            <a:avLst>
              <a:gd name="adj1" fmla="val 21615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3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67" dirty="0" err="1">
              <a:solidFill>
                <a:schemeClr val="accent1">
                  <a:lumMod val="50000"/>
                </a:scheme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378827" y="5045302"/>
            <a:ext cx="7112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>
                <a:solidFill>
                  <a:schemeClr val="accent4"/>
                </a:solidFill>
              </a:rPr>
              <a:t>?</a:t>
            </a:r>
          </a:p>
        </p:txBody>
      </p:sp>
      <p:sp>
        <p:nvSpPr>
          <p:cNvPr id="5" name="Curved Left Arrow 4"/>
          <p:cNvSpPr/>
          <p:nvPr/>
        </p:nvSpPr>
        <p:spPr bwMode="auto">
          <a:xfrm rot="20755596">
            <a:off x="10812018" y="2159844"/>
            <a:ext cx="1122633" cy="3260992"/>
          </a:xfrm>
          <a:prstGeom prst="curvedLef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33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55709" y="3434940"/>
            <a:ext cx="182825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/>
              <a:t>Background Processes</a:t>
            </a:r>
          </a:p>
        </p:txBody>
      </p:sp>
    </p:spTree>
    <p:extLst>
      <p:ext uri="{BB962C8B-B14F-4D97-AF65-F5344CB8AC3E}">
        <p14:creationId xmlns:p14="http://schemas.microsoft.com/office/powerpoint/2010/main" val="83491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01" grpId="0" animBg="1"/>
      <p:bldP spid="102" grpId="0" animBg="1"/>
      <p:bldP spid="103" grpId="0"/>
      <p:bldP spid="104" grpId="0"/>
      <p:bldP spid="105" grpId="0" animBg="1"/>
      <p:bldP spid="107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45" grpId="0" build="allAtOnce"/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726278" y="1701801"/>
            <a:ext cx="2792121" cy="9085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33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PAGEIOLATCH_* Waits</a:t>
            </a:r>
            <a:endParaRPr lang="ru-RU" sz="3600" dirty="0"/>
          </a:p>
        </p:txBody>
      </p:sp>
      <p:sp>
        <p:nvSpPr>
          <p:cNvPr id="38" name="7-конечная звезда 37"/>
          <p:cNvSpPr/>
          <p:nvPr/>
        </p:nvSpPr>
        <p:spPr>
          <a:xfrm>
            <a:off x="9885687" y="1825637"/>
            <a:ext cx="1008112" cy="91538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20616" y="1258191"/>
            <a:ext cx="1538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Schedulers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49405" y="1280811"/>
            <a:ext cx="19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Runnable Queue</a:t>
            </a:r>
          </a:p>
        </p:txBody>
      </p:sp>
      <p:sp>
        <p:nvSpPr>
          <p:cNvPr id="48" name="7-конечная звезда 37"/>
          <p:cNvSpPr/>
          <p:nvPr/>
        </p:nvSpPr>
        <p:spPr>
          <a:xfrm>
            <a:off x="9885687" y="2941076"/>
            <a:ext cx="1008112" cy="91538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9" name="7-конечная звезда 37"/>
          <p:cNvSpPr/>
          <p:nvPr/>
        </p:nvSpPr>
        <p:spPr>
          <a:xfrm>
            <a:off x="9885687" y="4049072"/>
            <a:ext cx="1008112" cy="91538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0" name="7-конечная звезда 37"/>
          <p:cNvSpPr/>
          <p:nvPr/>
        </p:nvSpPr>
        <p:spPr>
          <a:xfrm>
            <a:off x="9885687" y="5157068"/>
            <a:ext cx="1008112" cy="91538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7" name="Прямоугольник 29"/>
          <p:cNvSpPr/>
          <p:nvPr/>
        </p:nvSpPr>
        <p:spPr>
          <a:xfrm>
            <a:off x="6905195" y="1858036"/>
            <a:ext cx="36004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726277" y="3332764"/>
            <a:ext cx="2792123" cy="9085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33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54224" y="2921001"/>
            <a:ext cx="216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Suspended Queue</a:t>
            </a:r>
          </a:p>
        </p:txBody>
      </p:sp>
      <p:sp>
        <p:nvSpPr>
          <p:cNvPr id="22" name="Прямоугольник 29"/>
          <p:cNvSpPr/>
          <p:nvPr/>
        </p:nvSpPr>
        <p:spPr>
          <a:xfrm>
            <a:off x="9440595" y="2069728"/>
            <a:ext cx="36004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75991" y="1387833"/>
            <a:ext cx="2162349" cy="508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1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sz="1351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51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351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51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351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51" dirty="0">
                <a:solidFill>
                  <a:srgbClr val="008080"/>
                </a:solidFill>
                <a:latin typeface="Consolas" panose="020B0609020204030204" pitchFamily="49" charset="0"/>
              </a:rPr>
              <a:t>Users</a:t>
            </a:r>
            <a:endParaRPr lang="en-US" sz="1351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351" dirty="0">
                <a:solidFill>
                  <a:srgbClr val="0000FF"/>
                </a:solidFill>
                <a:latin typeface="Consolas" panose="020B0609020204030204" pitchFamily="49" charset="0"/>
              </a:rPr>
              <a:t>WHERE</a:t>
            </a:r>
            <a:r>
              <a:rPr lang="en-US" sz="1351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51" dirty="0">
                <a:solidFill>
                  <a:srgbClr val="008080"/>
                </a:solidFill>
                <a:latin typeface="Consolas" panose="020B0609020204030204" pitchFamily="49" charset="0"/>
              </a:rPr>
              <a:t>Name</a:t>
            </a:r>
            <a:r>
              <a:rPr lang="en-US" sz="1351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51" dirty="0">
                <a:solidFill>
                  <a:srgbClr val="808080"/>
                </a:solidFill>
                <a:latin typeface="Consolas" panose="020B0609020204030204" pitchFamily="49" charset="0"/>
              </a:rPr>
              <a:t>LIKE</a:t>
            </a:r>
            <a:r>
              <a:rPr lang="en-US" sz="1351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351" dirty="0">
                <a:solidFill>
                  <a:srgbClr val="FF0000"/>
                </a:solidFill>
                <a:latin typeface="Consolas" panose="020B0609020204030204" pitchFamily="49" charset="0"/>
              </a:rPr>
              <a:t>'P%'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5584" y="1295400"/>
            <a:ext cx="43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 flipH="1">
            <a:off x="4151960" y="1027118"/>
            <a:ext cx="13641" cy="532213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Прямоугольник 29"/>
          <p:cNvSpPr/>
          <p:nvPr/>
        </p:nvSpPr>
        <p:spPr>
          <a:xfrm>
            <a:off x="6905195" y="3462983"/>
            <a:ext cx="36004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174137" y="4157951"/>
            <a:ext cx="1822152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dirty="0"/>
              <a:t>PAGEIOLATCH_SH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774815" y="2772242"/>
            <a:ext cx="169159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dirty="0"/>
              <a:t>PAGEIOLATCH_SH</a:t>
            </a:r>
            <a:endParaRPr lang="en-US" dirty="0"/>
          </a:p>
        </p:txBody>
      </p:sp>
      <p:sp>
        <p:nvSpPr>
          <p:cNvPr id="62" name="Прямоугольник 29"/>
          <p:cNvSpPr/>
          <p:nvPr/>
        </p:nvSpPr>
        <p:spPr>
          <a:xfrm>
            <a:off x="5032507" y="1809879"/>
            <a:ext cx="36004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endParaRPr lang="en-US" dirty="0"/>
          </a:p>
        </p:txBody>
      </p:sp>
      <p:sp>
        <p:nvSpPr>
          <p:cNvPr id="30" name="Овал 3"/>
          <p:cNvSpPr/>
          <p:nvPr/>
        </p:nvSpPr>
        <p:spPr>
          <a:xfrm>
            <a:off x="1918493" y="4044291"/>
            <a:ext cx="1606136" cy="1446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6077" y="4582759"/>
            <a:ext cx="1606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Buffer Pool</a:t>
            </a:r>
          </a:p>
        </p:txBody>
      </p:sp>
      <p:sp>
        <p:nvSpPr>
          <p:cNvPr id="33" name="Прямоугольник 5"/>
          <p:cNvSpPr/>
          <p:nvPr/>
        </p:nvSpPr>
        <p:spPr>
          <a:xfrm>
            <a:off x="2275101" y="4302061"/>
            <a:ext cx="901961" cy="93094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Вертикальный свиток 8"/>
          <p:cNvSpPr/>
          <p:nvPr/>
        </p:nvSpPr>
        <p:spPr>
          <a:xfrm>
            <a:off x="2828732" y="4455427"/>
            <a:ext cx="171803" cy="157535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Вертикальный свиток 9"/>
          <p:cNvSpPr/>
          <p:nvPr/>
        </p:nvSpPr>
        <p:spPr>
          <a:xfrm>
            <a:off x="2822420" y="4881119"/>
            <a:ext cx="171803" cy="157535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Блок-схема: магнитный диск 11"/>
          <p:cNvSpPr/>
          <p:nvPr/>
        </p:nvSpPr>
        <p:spPr>
          <a:xfrm>
            <a:off x="1870665" y="6117679"/>
            <a:ext cx="2128065" cy="578508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61424" y="6280830"/>
            <a:ext cx="1477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Database File</a:t>
            </a:r>
          </a:p>
        </p:txBody>
      </p:sp>
      <p:sp>
        <p:nvSpPr>
          <p:cNvPr id="65" name="Вертикальный свиток 16"/>
          <p:cNvSpPr/>
          <p:nvPr/>
        </p:nvSpPr>
        <p:spPr>
          <a:xfrm>
            <a:off x="2191932" y="6391960"/>
            <a:ext cx="163697" cy="16528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Вертикальный свиток 17"/>
          <p:cNvSpPr/>
          <p:nvPr/>
        </p:nvSpPr>
        <p:spPr>
          <a:xfrm>
            <a:off x="2678466" y="6419587"/>
            <a:ext cx="163697" cy="16528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Вертикальный свиток 18"/>
          <p:cNvSpPr/>
          <p:nvPr/>
        </p:nvSpPr>
        <p:spPr>
          <a:xfrm>
            <a:off x="3145265" y="6428612"/>
            <a:ext cx="163697" cy="16528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Вертикальный свиток 19"/>
          <p:cNvSpPr/>
          <p:nvPr/>
        </p:nvSpPr>
        <p:spPr>
          <a:xfrm>
            <a:off x="3612064" y="6385925"/>
            <a:ext cx="163697" cy="16528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Стрелка вниз 20"/>
          <p:cNvSpPr/>
          <p:nvPr/>
        </p:nvSpPr>
        <p:spPr>
          <a:xfrm rot="490130">
            <a:off x="2301271" y="5034682"/>
            <a:ext cx="180747" cy="1255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Вертикальный свиток 21"/>
          <p:cNvSpPr/>
          <p:nvPr/>
        </p:nvSpPr>
        <p:spPr>
          <a:xfrm>
            <a:off x="2191932" y="6396661"/>
            <a:ext cx="163697" cy="16528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2170319" y="2061261"/>
            <a:ext cx="399955" cy="530884"/>
            <a:chOff x="5357609" y="1466407"/>
            <a:chExt cx="811371" cy="901521"/>
          </a:xfrm>
        </p:grpSpPr>
        <p:sp>
          <p:nvSpPr>
            <p:cNvPr id="78" name="Folded Corner 138"/>
            <p:cNvSpPr/>
            <p:nvPr/>
          </p:nvSpPr>
          <p:spPr>
            <a:xfrm>
              <a:off x="5357609" y="1466407"/>
              <a:ext cx="811369" cy="901521"/>
            </a:xfrm>
            <a:prstGeom prst="foldedCorner">
              <a:avLst/>
            </a:prstGeom>
            <a:solidFill>
              <a:sysClr val="window" lastClr="FFFFFF">
                <a:lumMod val="85000"/>
              </a:sysClr>
            </a:solidFill>
            <a:ln w="412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Minus 139"/>
            <p:cNvSpPr/>
            <p:nvPr/>
          </p:nvSpPr>
          <p:spPr>
            <a:xfrm>
              <a:off x="5357611" y="1493949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Minus 140"/>
            <p:cNvSpPr/>
            <p:nvPr/>
          </p:nvSpPr>
          <p:spPr>
            <a:xfrm>
              <a:off x="5357611" y="1647072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Minus 141"/>
            <p:cNvSpPr/>
            <p:nvPr/>
          </p:nvSpPr>
          <p:spPr>
            <a:xfrm>
              <a:off x="5357611" y="1800195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Minus 142"/>
            <p:cNvSpPr/>
            <p:nvPr/>
          </p:nvSpPr>
          <p:spPr>
            <a:xfrm>
              <a:off x="5357610" y="1953318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3" name="Minus 143"/>
            <p:cNvSpPr/>
            <p:nvPr/>
          </p:nvSpPr>
          <p:spPr>
            <a:xfrm>
              <a:off x="5357609" y="2093820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09896" y="3231798"/>
            <a:ext cx="399955" cy="530884"/>
            <a:chOff x="5357609" y="1466407"/>
            <a:chExt cx="811371" cy="901521"/>
          </a:xfrm>
        </p:grpSpPr>
        <p:sp>
          <p:nvSpPr>
            <p:cNvPr id="85" name="Folded Corner 145"/>
            <p:cNvSpPr/>
            <p:nvPr/>
          </p:nvSpPr>
          <p:spPr>
            <a:xfrm>
              <a:off x="5357609" y="1466407"/>
              <a:ext cx="811369" cy="901521"/>
            </a:xfrm>
            <a:prstGeom prst="foldedCorner">
              <a:avLst/>
            </a:prstGeom>
            <a:solidFill>
              <a:sysClr val="window" lastClr="FFFFFF">
                <a:lumMod val="85000"/>
              </a:sysClr>
            </a:solidFill>
            <a:ln w="412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Minus 146"/>
            <p:cNvSpPr/>
            <p:nvPr/>
          </p:nvSpPr>
          <p:spPr>
            <a:xfrm>
              <a:off x="5357611" y="1493949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Minus 147"/>
            <p:cNvSpPr/>
            <p:nvPr/>
          </p:nvSpPr>
          <p:spPr>
            <a:xfrm>
              <a:off x="5357611" y="1647072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Minus 148"/>
            <p:cNvSpPr/>
            <p:nvPr/>
          </p:nvSpPr>
          <p:spPr>
            <a:xfrm>
              <a:off x="5357611" y="1800195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9" name="Minus 149"/>
            <p:cNvSpPr/>
            <p:nvPr/>
          </p:nvSpPr>
          <p:spPr>
            <a:xfrm>
              <a:off x="5357610" y="1953318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0" name="Minus 150"/>
            <p:cNvSpPr/>
            <p:nvPr/>
          </p:nvSpPr>
          <p:spPr>
            <a:xfrm>
              <a:off x="5357609" y="2093820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600225" y="3249751"/>
            <a:ext cx="399955" cy="530884"/>
            <a:chOff x="5357609" y="1466407"/>
            <a:chExt cx="811371" cy="901521"/>
          </a:xfrm>
        </p:grpSpPr>
        <p:sp>
          <p:nvSpPr>
            <p:cNvPr id="92" name="Folded Corner 152"/>
            <p:cNvSpPr/>
            <p:nvPr/>
          </p:nvSpPr>
          <p:spPr>
            <a:xfrm>
              <a:off x="5357609" y="1466407"/>
              <a:ext cx="811369" cy="901521"/>
            </a:xfrm>
            <a:prstGeom prst="foldedCorner">
              <a:avLst/>
            </a:prstGeom>
            <a:solidFill>
              <a:sysClr val="window" lastClr="FFFFFF">
                <a:lumMod val="85000"/>
              </a:sysClr>
            </a:solidFill>
            <a:ln w="412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Minus 153"/>
            <p:cNvSpPr/>
            <p:nvPr/>
          </p:nvSpPr>
          <p:spPr>
            <a:xfrm>
              <a:off x="5357611" y="1493949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4" name="Minus 154"/>
            <p:cNvSpPr/>
            <p:nvPr/>
          </p:nvSpPr>
          <p:spPr>
            <a:xfrm>
              <a:off x="5357611" y="1647072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Minus 155"/>
            <p:cNvSpPr/>
            <p:nvPr/>
          </p:nvSpPr>
          <p:spPr>
            <a:xfrm>
              <a:off x="5357611" y="1800195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6" name="Minus 156"/>
            <p:cNvSpPr/>
            <p:nvPr/>
          </p:nvSpPr>
          <p:spPr>
            <a:xfrm>
              <a:off x="5357610" y="1953318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Minus 157"/>
            <p:cNvSpPr/>
            <p:nvPr/>
          </p:nvSpPr>
          <p:spPr>
            <a:xfrm>
              <a:off x="5357609" y="2093820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333321" y="3248017"/>
            <a:ext cx="399955" cy="530884"/>
            <a:chOff x="5357609" y="1466407"/>
            <a:chExt cx="811371" cy="901521"/>
          </a:xfrm>
        </p:grpSpPr>
        <p:sp>
          <p:nvSpPr>
            <p:cNvPr id="99" name="Folded Corner 159"/>
            <p:cNvSpPr/>
            <p:nvPr/>
          </p:nvSpPr>
          <p:spPr>
            <a:xfrm>
              <a:off x="5357609" y="1466407"/>
              <a:ext cx="811369" cy="901521"/>
            </a:xfrm>
            <a:prstGeom prst="foldedCorner">
              <a:avLst/>
            </a:prstGeom>
            <a:solidFill>
              <a:sysClr val="window" lastClr="FFFFFF">
                <a:lumMod val="85000"/>
              </a:sysClr>
            </a:solidFill>
            <a:ln w="412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Minus 160"/>
            <p:cNvSpPr/>
            <p:nvPr/>
          </p:nvSpPr>
          <p:spPr>
            <a:xfrm>
              <a:off x="5357611" y="1493949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Minus 161"/>
            <p:cNvSpPr/>
            <p:nvPr/>
          </p:nvSpPr>
          <p:spPr>
            <a:xfrm>
              <a:off x="5357611" y="1647072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2" name="Minus 162"/>
            <p:cNvSpPr/>
            <p:nvPr/>
          </p:nvSpPr>
          <p:spPr>
            <a:xfrm>
              <a:off x="5357611" y="1800195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Minus 163"/>
            <p:cNvSpPr/>
            <p:nvPr/>
          </p:nvSpPr>
          <p:spPr>
            <a:xfrm>
              <a:off x="5357610" y="1953318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" name="Minus 164"/>
            <p:cNvSpPr/>
            <p:nvPr/>
          </p:nvSpPr>
          <p:spPr>
            <a:xfrm>
              <a:off x="5357609" y="2093820"/>
              <a:ext cx="811369" cy="196739"/>
            </a:xfrm>
            <a:prstGeom prst="mathMinus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2549634" y="3166379"/>
            <a:ext cx="39576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prstClr val="black"/>
                </a:solidFill>
                <a:latin typeface="Calibri" panose="020F0502020204030204"/>
              </a:rPr>
              <a:t>…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06" name="Straight Arrow Connector 105"/>
          <p:cNvCxnSpPr>
            <a:stCxn id="78" idx="2"/>
            <a:endCxn id="85" idx="0"/>
          </p:cNvCxnSpPr>
          <p:nvPr/>
        </p:nvCxnSpPr>
        <p:spPr>
          <a:xfrm flipH="1">
            <a:off x="809874" y="2592144"/>
            <a:ext cx="1560423" cy="639653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7" name="Straight Arrow Connector 106"/>
          <p:cNvCxnSpPr>
            <a:stCxn id="78" idx="2"/>
            <a:endCxn id="92" idx="0"/>
          </p:cNvCxnSpPr>
          <p:nvPr/>
        </p:nvCxnSpPr>
        <p:spPr>
          <a:xfrm flipH="1">
            <a:off x="1800203" y="2592145"/>
            <a:ext cx="570093" cy="657607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8" name="Straight Arrow Connector 107"/>
          <p:cNvCxnSpPr>
            <a:stCxn id="78" idx="2"/>
            <a:endCxn id="99" idx="0"/>
          </p:cNvCxnSpPr>
          <p:nvPr/>
        </p:nvCxnSpPr>
        <p:spPr>
          <a:xfrm>
            <a:off x="2370296" y="2592144"/>
            <a:ext cx="1163003" cy="655872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9" name="Straight Arrow Connector 108"/>
          <p:cNvCxnSpPr>
            <a:stCxn id="85" idx="3"/>
            <a:endCxn id="92" idx="1"/>
          </p:cNvCxnSpPr>
          <p:nvPr/>
        </p:nvCxnSpPr>
        <p:spPr>
          <a:xfrm>
            <a:off x="1009849" y="3497241"/>
            <a:ext cx="590376" cy="17953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0" name="Straight Arrow Connector 109"/>
          <p:cNvCxnSpPr>
            <a:stCxn id="92" idx="3"/>
            <a:endCxn id="105" idx="1"/>
          </p:cNvCxnSpPr>
          <p:nvPr/>
        </p:nvCxnSpPr>
        <p:spPr>
          <a:xfrm flipV="1">
            <a:off x="2000179" y="3499772"/>
            <a:ext cx="549455" cy="1542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1" name="Straight Arrow Connector 110"/>
          <p:cNvCxnSpPr>
            <a:stCxn id="105" idx="3"/>
            <a:endCxn id="99" idx="1"/>
          </p:cNvCxnSpPr>
          <p:nvPr/>
        </p:nvCxnSpPr>
        <p:spPr>
          <a:xfrm>
            <a:off x="2945398" y="3499772"/>
            <a:ext cx="387923" cy="13687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2590504" y="1970561"/>
            <a:ext cx="52016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>
                <a:solidFill>
                  <a:prstClr val="black"/>
                </a:solidFill>
                <a:latin typeface="Calibri" panose="020F0502020204030204"/>
              </a:rPr>
              <a:t>A .. Z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73875" y="2901328"/>
            <a:ext cx="52537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>
                <a:solidFill>
                  <a:prstClr val="black"/>
                </a:solidFill>
                <a:latin typeface="Calibri" panose="020F0502020204030204"/>
              </a:rPr>
              <a:t>A .. C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547708" y="2908779"/>
            <a:ext cx="54423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>
                <a:solidFill>
                  <a:prstClr val="black"/>
                </a:solidFill>
                <a:latin typeface="Calibri" panose="020F0502020204030204"/>
              </a:rPr>
              <a:t>C .. Q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206712" y="2913439"/>
            <a:ext cx="66082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 dirty="0">
                <a:solidFill>
                  <a:prstClr val="black"/>
                </a:solidFill>
                <a:latin typeface="Calibri" panose="020F0502020204030204"/>
              </a:rPr>
              <a:t>X .. Z</a:t>
            </a:r>
          </a:p>
        </p:txBody>
      </p:sp>
      <p:sp>
        <p:nvSpPr>
          <p:cNvPr id="116" name="Down Arrow 291"/>
          <p:cNvSpPr/>
          <p:nvPr/>
        </p:nvSpPr>
        <p:spPr>
          <a:xfrm rot="2475350">
            <a:off x="1973695" y="2531586"/>
            <a:ext cx="238899" cy="788479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1037" y="1980621"/>
            <a:ext cx="1932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Non-Clustered Index </a:t>
            </a:r>
          </a:p>
          <a:p>
            <a:r>
              <a:rPr lang="en-US" sz="1600" dirty="0"/>
              <a:t>(Name)</a:t>
            </a:r>
          </a:p>
        </p:txBody>
      </p:sp>
      <p:sp>
        <p:nvSpPr>
          <p:cNvPr id="71" name="Вертикальный свиток 22"/>
          <p:cNvSpPr/>
          <p:nvPr/>
        </p:nvSpPr>
        <p:spPr>
          <a:xfrm>
            <a:off x="2412580" y="4456043"/>
            <a:ext cx="171803" cy="157535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8483" y="4767424"/>
            <a:ext cx="382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?</a:t>
            </a:r>
          </a:p>
        </p:txBody>
      </p:sp>
      <p:sp>
        <p:nvSpPr>
          <p:cNvPr id="118" name="Down Arrow 291">
            <a:extLst>
              <a:ext uri="{FF2B5EF4-FFF2-40B4-BE49-F238E27FC236}">
                <a16:creationId xmlns:a16="http://schemas.microsoft.com/office/drawing/2014/main" id="{2C5F62FE-FEA3-41FF-91BF-9818EDF4B739}"/>
              </a:ext>
            </a:extLst>
          </p:cNvPr>
          <p:cNvSpPr/>
          <p:nvPr/>
        </p:nvSpPr>
        <p:spPr>
          <a:xfrm rot="19816311">
            <a:off x="1982740" y="3798547"/>
            <a:ext cx="243145" cy="1170262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1600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28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23457E-7 L 0.20798 0.025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1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4.07407E-6 L -0.20538 0.2030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9" y="10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01823 -0.2208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93827E-7 L -0.15105 -0.2447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1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6406 0.0379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22" grpId="0" animBg="1"/>
      <p:bldP spid="22" grpId="1" animBg="1"/>
      <p:bldP spid="22" grpId="2" animBg="1"/>
      <p:bldP spid="27" grpId="0"/>
      <p:bldP spid="42" grpId="0"/>
      <p:bldP spid="46" grpId="0" animBg="1"/>
      <p:bldP spid="46" grpId="1" animBg="1"/>
      <p:bldP spid="46" grpId="2" animBg="1"/>
      <p:bldP spid="51" grpId="0"/>
      <p:bldP spid="51" grpId="1"/>
      <p:bldP spid="61" grpId="0"/>
      <p:bldP spid="61" grpId="1"/>
      <p:bldP spid="62" grpId="0" animBg="1"/>
      <p:bldP spid="62" grpId="1" animBg="1"/>
      <p:bldP spid="69" grpId="0" animBg="1"/>
      <p:bldP spid="70" grpId="0" animBg="1"/>
      <p:bldP spid="105" grpId="0"/>
      <p:bldP spid="112" grpId="0"/>
      <p:bldP spid="113" grpId="0"/>
      <p:bldP spid="114" grpId="0"/>
      <p:bldP spid="115" grpId="0"/>
      <p:bldP spid="116" grpId="0" animBg="1"/>
      <p:bldP spid="116" grpId="1" animBg="1"/>
      <p:bldP spid="117" grpId="0"/>
      <p:bldP spid="3" grpId="0"/>
      <p:bldP spid="3" grpId="1"/>
      <p:bldP spid="118" grpId="0" animBg="1"/>
      <p:bldP spid="11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DB57558-2089-4C92-B627-8B252FE5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CX_PACKET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667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636000" y="3298825"/>
            <a:ext cx="2641600" cy="609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schemeClr val="bg1"/>
                </a:solidFill>
                <a:latin typeface="+mj-lt"/>
              </a:rPr>
              <a:t>Thread 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636000" y="4060825"/>
            <a:ext cx="2641600" cy="609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schemeClr val="bg1"/>
                </a:solidFill>
              </a:rPr>
              <a:t>Thread 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636000" y="4822825"/>
            <a:ext cx="2641600" cy="609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schemeClr val="bg1"/>
                </a:solidFill>
              </a:rPr>
              <a:t>Thread 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636000" y="5635625"/>
            <a:ext cx="2641600" cy="609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schemeClr val="bg1"/>
                </a:solidFill>
              </a:rPr>
              <a:t>Thread 4</a:t>
            </a:r>
          </a:p>
        </p:txBody>
      </p:sp>
      <p:sp>
        <p:nvSpPr>
          <p:cNvPr id="5" name="Arrow: Left 4"/>
          <p:cNvSpPr/>
          <p:nvPr/>
        </p:nvSpPr>
        <p:spPr bwMode="auto">
          <a:xfrm>
            <a:off x="5689600" y="3298825"/>
            <a:ext cx="2722851" cy="609600"/>
          </a:xfrm>
          <a:prstGeom prst="lef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33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rrow: Left 9"/>
          <p:cNvSpPr/>
          <p:nvPr/>
        </p:nvSpPr>
        <p:spPr bwMode="auto">
          <a:xfrm>
            <a:off x="5689600" y="4054475"/>
            <a:ext cx="2722851" cy="609600"/>
          </a:xfrm>
          <a:prstGeom prst="lef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33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Arrow: Left 10"/>
          <p:cNvSpPr/>
          <p:nvPr/>
        </p:nvSpPr>
        <p:spPr bwMode="auto">
          <a:xfrm>
            <a:off x="2938176" y="4825423"/>
            <a:ext cx="5474275" cy="609600"/>
          </a:xfrm>
          <a:prstGeom prst="lef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33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rrow: Left 11"/>
          <p:cNvSpPr/>
          <p:nvPr/>
        </p:nvSpPr>
        <p:spPr bwMode="auto">
          <a:xfrm>
            <a:off x="5689600" y="5641397"/>
            <a:ext cx="2722851" cy="609600"/>
          </a:xfrm>
          <a:prstGeom prst="lef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33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Connector 12"/>
          <p:cNvCxnSpPr>
            <a:cxnSpLocks/>
            <a:stCxn id="15" idx="2"/>
          </p:cNvCxnSpPr>
          <p:nvPr/>
        </p:nvCxnSpPr>
        <p:spPr bwMode="auto">
          <a:xfrm>
            <a:off x="5675313" y="2437727"/>
            <a:ext cx="14287" cy="3858297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68913" y="1976062"/>
            <a:ext cx="8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1s</a:t>
            </a:r>
          </a:p>
        </p:txBody>
      </p:sp>
      <p:cxnSp>
        <p:nvCxnSpPr>
          <p:cNvPr id="17" name="Straight Connector 16"/>
          <p:cNvCxnSpPr>
            <a:cxnSpLocks/>
            <a:stCxn id="18" idx="2"/>
          </p:cNvCxnSpPr>
          <p:nvPr/>
        </p:nvCxnSpPr>
        <p:spPr bwMode="auto">
          <a:xfrm>
            <a:off x="2938176" y="2437727"/>
            <a:ext cx="0" cy="393897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76864" y="1976062"/>
            <a:ext cx="92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C52E8-785E-45F8-9A2C-EC59AF15BCAD}"/>
              </a:ext>
            </a:extLst>
          </p:cNvPr>
          <p:cNvSpPr/>
          <p:nvPr/>
        </p:nvSpPr>
        <p:spPr bwMode="auto">
          <a:xfrm>
            <a:off x="8636000" y="2543175"/>
            <a:ext cx="2641600" cy="609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schemeClr val="bg1"/>
                </a:solidFill>
                <a:latin typeface="+mj-lt"/>
              </a:rPr>
              <a:t>Thread 0</a:t>
            </a: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5DF4CFA0-4E0E-4FB9-A6A8-60323B0A06BC}"/>
              </a:ext>
            </a:extLst>
          </p:cNvPr>
          <p:cNvSpPr/>
          <p:nvPr/>
        </p:nvSpPr>
        <p:spPr bwMode="auto">
          <a:xfrm>
            <a:off x="2938176" y="2543175"/>
            <a:ext cx="5474275" cy="609600"/>
          </a:xfrm>
          <a:prstGeom prst="lef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33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0C55B1-A8FD-4D28-8D5A-D03547B2044E}"/>
              </a:ext>
            </a:extLst>
          </p:cNvPr>
          <p:cNvSpPr txBox="1"/>
          <p:nvPr/>
        </p:nvSpPr>
        <p:spPr>
          <a:xfrm>
            <a:off x="5757219" y="2660780"/>
            <a:ext cx="2640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CXPACKET Wait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288F37-C07A-4F97-944D-41AC13183DCF}"/>
              </a:ext>
            </a:extLst>
          </p:cNvPr>
          <p:cNvSpPr txBox="1"/>
          <p:nvPr/>
        </p:nvSpPr>
        <p:spPr>
          <a:xfrm>
            <a:off x="3027226" y="2657938"/>
            <a:ext cx="2640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CXPACKET Wait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875BE2-8128-4DAD-B5E0-C30FE438DFCE}"/>
              </a:ext>
            </a:extLst>
          </p:cNvPr>
          <p:cNvSpPr txBox="1"/>
          <p:nvPr/>
        </p:nvSpPr>
        <p:spPr>
          <a:xfrm>
            <a:off x="5730553" y="3395921"/>
            <a:ext cx="2640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CXPACKET Wait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9B41E0-D75E-4742-8492-6F56BFF8A8E3}"/>
              </a:ext>
            </a:extLst>
          </p:cNvPr>
          <p:cNvSpPr txBox="1"/>
          <p:nvPr/>
        </p:nvSpPr>
        <p:spPr>
          <a:xfrm>
            <a:off x="5720799" y="4181702"/>
            <a:ext cx="2640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CXPACKET Wait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A3CA15-70DA-4D19-AC32-847278AD4678}"/>
              </a:ext>
            </a:extLst>
          </p:cNvPr>
          <p:cNvSpPr txBox="1"/>
          <p:nvPr/>
        </p:nvSpPr>
        <p:spPr>
          <a:xfrm>
            <a:off x="5771507" y="5740370"/>
            <a:ext cx="2640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CXPACKET Wait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05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 animBg="1"/>
      <p:bldP spid="10" grpId="0" animBg="1"/>
      <p:bldP spid="11" grpId="0" animBg="1"/>
      <p:bldP spid="12" grpId="0" animBg="1"/>
      <p:bldP spid="15" grpId="0"/>
      <p:bldP spid="18" grpId="0"/>
      <p:bldP spid="18" grpId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Main Argument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55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A5C0B7-8B49-44DC-A926-62BBF503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18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Thank You!</a:t>
            </a: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838201" y="3579779"/>
            <a:ext cx="10515598" cy="2597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63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Denis Reznik</a:t>
            </a:r>
          </a:p>
          <a:p>
            <a:pPr algn="l" defTabSz="914363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Twitter: @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denisreznik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914363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Email: denisreznik@gmail.com</a:t>
            </a:r>
          </a:p>
          <a:p>
            <a:pPr algn="l" defTabSz="914363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Blog: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http://reznik.uneta.com.ua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914363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Facebook: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https://www.facebook.com/denis.reznik.5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914363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LinkedIn: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http://ua.linkedin.com/pub/denis-reznik/3/502/234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10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shape">
            <a:extLst>
              <a:ext uri="{FF2B5EF4-FFF2-40B4-BE49-F238E27FC236}">
                <a16:creationId xmlns:a16="http://schemas.microsoft.com/office/drawing/2014/main" id="{579E74E0-76A9-422A-AC3C-AAF11360C2B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87850" y="3707155"/>
            <a:ext cx="10227045" cy="507947"/>
          </a:xfrm>
          <a:prstGeom prst="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pgshape">
            <a:extLst>
              <a:ext uri="{FF2B5EF4-FFF2-40B4-BE49-F238E27FC236}">
                <a16:creationId xmlns:a16="http://schemas.microsoft.com/office/drawing/2014/main" id="{5CE96668-8D57-46DE-9630-240925807E8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55188" y="3707155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ru-RU" sz="1600" kern="0" dirty="0">
                <a:solidFill>
                  <a:prstClr val="white"/>
                </a:solidFill>
              </a:rPr>
              <a:t>19</a:t>
            </a:r>
            <a:r>
              <a:rPr lang="en-US" sz="1600" kern="0" dirty="0">
                <a:solidFill>
                  <a:prstClr val="white"/>
                </a:solidFill>
              </a:rPr>
              <a:t>60s</a:t>
            </a:r>
          </a:p>
        </p:txBody>
      </p:sp>
      <p:cxnSp>
        <p:nvCxnSpPr>
          <p:cNvPr id="7" name="pgshape">
            <a:extLst>
              <a:ext uri="{FF2B5EF4-FFF2-40B4-BE49-F238E27FC236}">
                <a16:creationId xmlns:a16="http://schemas.microsoft.com/office/drawing/2014/main" id="{949665C7-5C46-4AFB-B6F3-FE7492F8395F}"/>
              </a:ext>
            </a:extLst>
          </p:cNvPr>
          <p:cNvCxnSpPr/>
          <p:nvPr/>
        </p:nvCxnSpPr>
        <p:spPr>
          <a:xfrm>
            <a:off x="1951151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8" name="pgshape">
            <a:extLst>
              <a:ext uri="{FF2B5EF4-FFF2-40B4-BE49-F238E27FC236}">
                <a16:creationId xmlns:a16="http://schemas.microsoft.com/office/drawing/2014/main" id="{4B6AF5A8-CD39-4C56-8211-2C0EE6697BA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29109" y="3707155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ru-RU" sz="1600" kern="0" dirty="0">
                <a:solidFill>
                  <a:prstClr val="white"/>
                </a:solidFill>
              </a:rPr>
              <a:t>19</a:t>
            </a:r>
            <a:r>
              <a:rPr lang="en-US" sz="1600" kern="0" dirty="0">
                <a:solidFill>
                  <a:prstClr val="white"/>
                </a:solidFill>
              </a:rPr>
              <a:t>70s</a:t>
            </a:r>
          </a:p>
        </p:txBody>
      </p:sp>
      <p:cxnSp>
        <p:nvCxnSpPr>
          <p:cNvPr id="9" name="pgshape">
            <a:extLst>
              <a:ext uri="{FF2B5EF4-FFF2-40B4-BE49-F238E27FC236}">
                <a16:creationId xmlns:a16="http://schemas.microsoft.com/office/drawing/2014/main" id="{28255953-BC47-4C99-B554-A42F7DB665BA}"/>
              </a:ext>
            </a:extLst>
          </p:cNvPr>
          <p:cNvCxnSpPr/>
          <p:nvPr/>
        </p:nvCxnSpPr>
        <p:spPr>
          <a:xfrm>
            <a:off x="3156057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0" name="pgshape">
            <a:extLst>
              <a:ext uri="{FF2B5EF4-FFF2-40B4-BE49-F238E27FC236}">
                <a16:creationId xmlns:a16="http://schemas.microsoft.com/office/drawing/2014/main" id="{6D86CD22-7BB8-4B1A-B7E1-2CDCF7C3019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24389" y="3707155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1980s</a:t>
            </a:r>
          </a:p>
        </p:txBody>
      </p:sp>
      <p:cxnSp>
        <p:nvCxnSpPr>
          <p:cNvPr id="11" name="pgshape">
            <a:extLst>
              <a:ext uri="{FF2B5EF4-FFF2-40B4-BE49-F238E27FC236}">
                <a16:creationId xmlns:a16="http://schemas.microsoft.com/office/drawing/2014/main" id="{0380FB4B-D01F-4493-AA7A-2E721D15D297}"/>
              </a:ext>
            </a:extLst>
          </p:cNvPr>
          <p:cNvCxnSpPr/>
          <p:nvPr/>
        </p:nvCxnSpPr>
        <p:spPr>
          <a:xfrm>
            <a:off x="4235844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2" name="pgshape">
            <a:extLst>
              <a:ext uri="{FF2B5EF4-FFF2-40B4-BE49-F238E27FC236}">
                <a16:creationId xmlns:a16="http://schemas.microsoft.com/office/drawing/2014/main" id="{CE735A85-DD18-476D-BB9C-B55F87C63F6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00418" y="3707155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1990s</a:t>
            </a:r>
          </a:p>
        </p:txBody>
      </p:sp>
      <p:sp>
        <p:nvSpPr>
          <p:cNvPr id="14" name="pgshape">
            <a:extLst>
              <a:ext uri="{FF2B5EF4-FFF2-40B4-BE49-F238E27FC236}">
                <a16:creationId xmlns:a16="http://schemas.microsoft.com/office/drawing/2014/main" id="{E54CB286-05BA-49A4-AA35-69038C213DB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724569" y="3707155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2000s</a:t>
            </a:r>
          </a:p>
        </p:txBody>
      </p:sp>
      <p:sp>
        <p:nvSpPr>
          <p:cNvPr id="16" name="pgshape">
            <a:extLst>
              <a:ext uri="{FF2B5EF4-FFF2-40B4-BE49-F238E27FC236}">
                <a16:creationId xmlns:a16="http://schemas.microsoft.com/office/drawing/2014/main" id="{9930CA88-81BA-4751-87DF-D572356DDDB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731185" y="3702108"/>
            <a:ext cx="1178638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Nowadays</a:t>
            </a:r>
          </a:p>
        </p:txBody>
      </p:sp>
      <p:sp>
        <p:nvSpPr>
          <p:cNvPr id="20" name="milestoneshape">
            <a:extLst>
              <a:ext uri="{FF2B5EF4-FFF2-40B4-BE49-F238E27FC236}">
                <a16:creationId xmlns:a16="http://schemas.microsoft.com/office/drawing/2014/main" id="{EB634AD6-A708-4073-A76B-951BD11F939B}"/>
              </a:ext>
            </a:extLst>
          </p:cNvPr>
          <p:cNvSpPr/>
          <p:nvPr/>
        </p:nvSpPr>
        <p:spPr>
          <a:xfrm rot="10800000">
            <a:off x="3518651" y="4126212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milestoneshape">
            <a:extLst>
              <a:ext uri="{FF2B5EF4-FFF2-40B4-BE49-F238E27FC236}">
                <a16:creationId xmlns:a16="http://schemas.microsoft.com/office/drawing/2014/main" id="{D59EB31C-83C0-4B00-A2DC-4676B81C266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947210" y="4445352"/>
            <a:ext cx="1396854" cy="606823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t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RDMS Commercial Success</a:t>
            </a:r>
          </a:p>
        </p:txBody>
      </p:sp>
      <p:sp>
        <p:nvSpPr>
          <p:cNvPr id="22" name="milestoneshape">
            <a:extLst>
              <a:ext uri="{FF2B5EF4-FFF2-40B4-BE49-F238E27FC236}">
                <a16:creationId xmlns:a16="http://schemas.microsoft.com/office/drawing/2014/main" id="{8AC16FC6-46EF-4B0C-9368-EDC7787C289A}"/>
              </a:ext>
            </a:extLst>
          </p:cNvPr>
          <p:cNvSpPr/>
          <p:nvPr/>
        </p:nvSpPr>
        <p:spPr>
          <a:xfrm>
            <a:off x="3129178" y="3516676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milestoneshape">
            <a:extLst>
              <a:ext uri="{FF2B5EF4-FFF2-40B4-BE49-F238E27FC236}">
                <a16:creationId xmlns:a16="http://schemas.microsoft.com/office/drawing/2014/main" id="{C8E4FCDB-E5EE-4824-AFF2-6467EFDFABC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58081" y="3204081"/>
            <a:ext cx="1596167" cy="266409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SQL</a:t>
            </a:r>
          </a:p>
        </p:txBody>
      </p:sp>
      <p:sp>
        <p:nvSpPr>
          <p:cNvPr id="24" name="milestoneshape">
            <a:extLst>
              <a:ext uri="{FF2B5EF4-FFF2-40B4-BE49-F238E27FC236}">
                <a16:creationId xmlns:a16="http://schemas.microsoft.com/office/drawing/2014/main" id="{DF22BAE3-92B7-4E7B-9D1C-984E67E090B1}"/>
              </a:ext>
            </a:extLst>
          </p:cNvPr>
          <p:cNvSpPr/>
          <p:nvPr/>
        </p:nvSpPr>
        <p:spPr>
          <a:xfrm>
            <a:off x="2322023" y="3516676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milestoneshape">
            <a:extLst>
              <a:ext uri="{FF2B5EF4-FFF2-40B4-BE49-F238E27FC236}">
                <a16:creationId xmlns:a16="http://schemas.microsoft.com/office/drawing/2014/main" id="{499E74A1-E039-4203-8008-364EEE3A8D3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750581" y="2406893"/>
            <a:ext cx="1396854" cy="606823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RDBMS</a:t>
            </a:r>
          </a:p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Ingress</a:t>
            </a:r>
          </a:p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System R</a:t>
            </a:r>
          </a:p>
        </p:txBody>
      </p:sp>
      <p:cxnSp>
        <p:nvCxnSpPr>
          <p:cNvPr id="26" name="milestoneshape">
            <a:extLst>
              <a:ext uri="{FF2B5EF4-FFF2-40B4-BE49-F238E27FC236}">
                <a16:creationId xmlns:a16="http://schemas.microsoft.com/office/drawing/2014/main" id="{E9ADF41A-841A-4220-A354-AB49CDC42B89}"/>
              </a:ext>
            </a:extLst>
          </p:cNvPr>
          <p:cNvCxnSpPr>
            <a:stCxn id="24" idx="0"/>
          </p:cNvCxnSpPr>
          <p:nvPr/>
        </p:nvCxnSpPr>
        <p:spPr>
          <a:xfrm flipV="1">
            <a:off x="2449008" y="3101505"/>
            <a:ext cx="0" cy="415168"/>
          </a:xfrm>
          <a:prstGeom prst="straightConnector1">
            <a:avLst/>
          </a:prstGeom>
          <a:noFill/>
          <a:ln w="15875" cap="flat" cmpd="sng" algn="ctr">
            <a:solidFill>
              <a:srgbClr val="0072BC"/>
            </a:solidFill>
            <a:prstDash val="solid"/>
            <a:tailEnd type="oval" w="sm" len="sm"/>
          </a:ln>
          <a:effectLst/>
        </p:spPr>
      </p:cxnSp>
      <p:sp>
        <p:nvSpPr>
          <p:cNvPr id="27" name="milestoneshape">
            <a:extLst>
              <a:ext uri="{FF2B5EF4-FFF2-40B4-BE49-F238E27FC236}">
                <a16:creationId xmlns:a16="http://schemas.microsoft.com/office/drawing/2014/main" id="{8B695BAD-10EC-46CD-B848-E69C0529B380}"/>
              </a:ext>
            </a:extLst>
          </p:cNvPr>
          <p:cNvSpPr/>
          <p:nvPr/>
        </p:nvSpPr>
        <p:spPr>
          <a:xfrm rot="10800000">
            <a:off x="1868985" y="4126212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milestoneshape">
            <a:extLst>
              <a:ext uri="{FF2B5EF4-FFF2-40B4-BE49-F238E27FC236}">
                <a16:creationId xmlns:a16="http://schemas.microsoft.com/office/drawing/2014/main" id="{E679242F-6053-48BF-8263-E0038D1169B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297544" y="4454976"/>
            <a:ext cx="1396854" cy="438764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t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E.F. </a:t>
            </a:r>
            <a:r>
              <a:rPr lang="en-US" sz="1400" kern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Codd’s</a:t>
            </a: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Paper</a:t>
            </a:r>
          </a:p>
        </p:txBody>
      </p:sp>
      <p:sp>
        <p:nvSpPr>
          <p:cNvPr id="29" name="milestoneshape">
            <a:extLst>
              <a:ext uri="{FF2B5EF4-FFF2-40B4-BE49-F238E27FC236}">
                <a16:creationId xmlns:a16="http://schemas.microsoft.com/office/drawing/2014/main" id="{BBCFEDE7-61AD-49FD-8491-2BEFD9C41865}"/>
              </a:ext>
            </a:extLst>
          </p:cNvPr>
          <p:cNvSpPr/>
          <p:nvPr/>
        </p:nvSpPr>
        <p:spPr>
          <a:xfrm>
            <a:off x="1424355" y="3516676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milestoneshape">
            <a:extLst>
              <a:ext uri="{FF2B5EF4-FFF2-40B4-BE49-F238E27FC236}">
                <a16:creationId xmlns:a16="http://schemas.microsoft.com/office/drawing/2014/main" id="{CD688EEE-0AFA-4406-80A6-E0C5EA416CB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52914" y="3018692"/>
            <a:ext cx="1396854" cy="438764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</a:pPr>
            <a:r>
              <a:rPr lang="en-US" sz="1400" kern="0" dirty="0">
                <a:solidFill>
                  <a:sysClr val="windowText" lastClr="000000"/>
                </a:solidFill>
              </a:rPr>
              <a:t>CODASYL</a:t>
            </a:r>
          </a:p>
          <a:p>
            <a:pPr algn="ctr" defTabSz="914305">
              <a:lnSpc>
                <a:spcPct val="80000"/>
              </a:lnSpc>
            </a:pPr>
            <a:r>
              <a:rPr lang="en-US" sz="1400" kern="0" dirty="0">
                <a:solidFill>
                  <a:sysClr val="windowText" lastClr="000000"/>
                </a:solidFill>
              </a:rPr>
              <a:t>IMS</a:t>
            </a:r>
            <a:endParaRPr lang="en-US" sz="14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0" name="pgshape">
            <a:extLst>
              <a:ext uri="{FF2B5EF4-FFF2-40B4-BE49-F238E27FC236}">
                <a16:creationId xmlns:a16="http://schemas.microsoft.com/office/drawing/2014/main" id="{7F5CA8E9-C558-48AF-AC47-CFFE2B6DE39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863486" y="3702109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2012</a:t>
            </a:r>
          </a:p>
        </p:txBody>
      </p:sp>
      <p:sp>
        <p:nvSpPr>
          <p:cNvPr id="47" name="pgshape">
            <a:extLst>
              <a:ext uri="{FF2B5EF4-FFF2-40B4-BE49-F238E27FC236}">
                <a16:creationId xmlns:a16="http://schemas.microsoft.com/office/drawing/2014/main" id="{6FA7ECAA-8A63-4879-AF71-8AA36FD1A49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862088" y="3702109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2011</a:t>
            </a:r>
          </a:p>
        </p:txBody>
      </p:sp>
      <p:sp>
        <p:nvSpPr>
          <p:cNvPr id="61" name="pgshape">
            <a:extLst>
              <a:ext uri="{FF2B5EF4-FFF2-40B4-BE49-F238E27FC236}">
                <a16:creationId xmlns:a16="http://schemas.microsoft.com/office/drawing/2014/main" id="{33885FF7-7530-4E1F-9869-20F022AAA9F5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8818303" y="3702109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6071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7" grpId="0" animBg="1"/>
      <p:bldP spid="28" grpId="0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696679"/>
              </p:ext>
            </p:extLst>
          </p:nvPr>
        </p:nvGraphicFramePr>
        <p:xfrm>
          <a:off x="1941093" y="1897511"/>
          <a:ext cx="8750711" cy="157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6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3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2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Company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RegisteredOn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CAddress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John Smith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Microsoft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01/10/2005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SE,</a:t>
                      </a:r>
                      <a:r>
                        <a:rPr lang="en-US" sz="2000" baseline="0" dirty="0"/>
                        <a:t> Pike </a:t>
                      </a:r>
                      <a:r>
                        <a:rPr lang="en-US" sz="2000" baseline="0" dirty="0" err="1"/>
                        <a:t>st.</a:t>
                      </a:r>
                      <a:r>
                        <a:rPr lang="en-US" sz="2000" baseline="0" dirty="0"/>
                        <a:t> 5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James</a:t>
                      </a:r>
                      <a:r>
                        <a:rPr lang="en-US" sz="2000" baseline="0" dirty="0"/>
                        <a:t> Woods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Microsoft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23/05/2010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SE,</a:t>
                      </a:r>
                      <a:r>
                        <a:rPr lang="en-US" sz="2000" baseline="0" dirty="0"/>
                        <a:t> Pike </a:t>
                      </a:r>
                      <a:r>
                        <a:rPr lang="en-US" sz="2000" baseline="0" dirty="0" err="1"/>
                        <a:t>st.</a:t>
                      </a:r>
                      <a:r>
                        <a:rPr lang="en-US" sz="2000" baseline="0" dirty="0"/>
                        <a:t> 5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775542"/>
              </p:ext>
            </p:extLst>
          </p:nvPr>
        </p:nvGraphicFramePr>
        <p:xfrm>
          <a:off x="1938959" y="1897510"/>
          <a:ext cx="6857245" cy="157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6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2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CompanyId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RegisteredOn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John Smith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01/10/2005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James</a:t>
                      </a:r>
                      <a:r>
                        <a:rPr lang="en-US" sz="2000" baseline="0" dirty="0"/>
                        <a:t> Woods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23/05/2010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Relational Model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784481"/>
              </p:ext>
            </p:extLst>
          </p:nvPr>
        </p:nvGraphicFramePr>
        <p:xfrm>
          <a:off x="2004409" y="4308073"/>
          <a:ext cx="6783453" cy="2071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1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2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Intapp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Kyiv,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Klovsky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desc</a:t>
                      </a:r>
                      <a:r>
                        <a:rPr lang="en-US" sz="2000" baseline="0" dirty="0"/>
                        <a:t>. 7a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Oracle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MI,</a:t>
                      </a:r>
                      <a:r>
                        <a:rPr lang="en-US" sz="2000" baseline="0" dirty="0"/>
                        <a:t> Ocean dr. 13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Microsoft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SE,</a:t>
                      </a:r>
                      <a:r>
                        <a:rPr lang="en-US" sz="2000" baseline="0" dirty="0"/>
                        <a:t> Pike </a:t>
                      </a:r>
                      <a:r>
                        <a:rPr lang="en-US" sz="2000" baseline="0" dirty="0" err="1"/>
                        <a:t>st.</a:t>
                      </a:r>
                      <a:r>
                        <a:rPr lang="en-US" sz="2000" baseline="0" dirty="0"/>
                        <a:t> 5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16054" y="1328285"/>
            <a:ext cx="1079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Users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4346" y="3759092"/>
            <a:ext cx="1913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Companies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2846" y="1737361"/>
            <a:ext cx="1961394" cy="18576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9285" y="4084926"/>
            <a:ext cx="2282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Relation </a:t>
            </a:r>
          </a:p>
          <a:p>
            <a:pPr algn="ctr"/>
            <a:r>
              <a:rPr lang="en-US" sz="2800" dirty="0"/>
              <a:t>(Table)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2231" y="3759092"/>
            <a:ext cx="2282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Attribute </a:t>
            </a:r>
          </a:p>
          <a:p>
            <a:pPr algn="ctr"/>
            <a:r>
              <a:rPr lang="en-US" sz="2800" dirty="0"/>
              <a:t>(Column)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7650" y="2247524"/>
            <a:ext cx="2282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Tuple</a:t>
            </a:r>
          </a:p>
          <a:p>
            <a:pPr algn="ctr"/>
            <a:r>
              <a:rPr lang="en-US" sz="2800" dirty="0"/>
              <a:t>(Row)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32005" y="2319690"/>
            <a:ext cx="8938661" cy="69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11350" y="1858197"/>
            <a:ext cx="947089" cy="5933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09822" y="1886551"/>
            <a:ext cx="981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Key</a:t>
            </a:r>
          </a:p>
        </p:txBody>
      </p:sp>
      <p:cxnSp>
        <p:nvCxnSpPr>
          <p:cNvPr id="6" name="Elbow Connector 5"/>
          <p:cNvCxnSpPr>
            <a:cxnSpLocks/>
            <a:stCxn id="15" idx="1"/>
            <a:endCxn id="5" idx="1"/>
          </p:cNvCxnSpPr>
          <p:nvPr/>
        </p:nvCxnSpPr>
        <p:spPr>
          <a:xfrm rot="10800000" flipH="1" flipV="1">
            <a:off x="1832005" y="2666199"/>
            <a:ext cx="172404" cy="2677809"/>
          </a:xfrm>
          <a:prstGeom prst="bentConnector3">
            <a:avLst>
              <a:gd name="adj1" fmla="val -13259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145664" y="1737361"/>
            <a:ext cx="1813399" cy="18576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730752" y="1737361"/>
            <a:ext cx="2039914" cy="18576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770666" y="4374778"/>
            <a:ext cx="1124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NF</a:t>
            </a:r>
          </a:p>
          <a:p>
            <a:r>
              <a:rPr lang="en-US" sz="2800" dirty="0"/>
              <a:t>2 NF</a:t>
            </a:r>
          </a:p>
          <a:p>
            <a:r>
              <a:rPr lang="en-US" sz="2800" dirty="0"/>
              <a:t>3 NF</a:t>
            </a:r>
          </a:p>
          <a:p>
            <a:r>
              <a:rPr lang="en-US" sz="2800" dirty="0"/>
              <a:t>4 NF</a:t>
            </a:r>
          </a:p>
          <a:p>
            <a:r>
              <a:rPr lang="en-US" sz="2800" dirty="0"/>
              <a:t>5 NF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65117" y="3661742"/>
            <a:ext cx="300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Normalization</a:t>
            </a:r>
          </a:p>
        </p:txBody>
      </p:sp>
    </p:spTree>
    <p:extLst>
      <p:ext uri="{BB962C8B-B14F-4D97-AF65-F5344CB8AC3E}">
        <p14:creationId xmlns:p14="http://schemas.microsoft.com/office/powerpoint/2010/main" val="22599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25" grpId="0" animBg="1"/>
      <p:bldP spid="25" grpId="1" animBg="1"/>
      <p:bldP spid="26" grpId="0" animBg="1"/>
      <p:bldP spid="26" grpId="1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F2418-7B14-41DE-AF14-53681B92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1C8C2-17B6-4762-9CD5-7C19E38735BE}"/>
              </a:ext>
            </a:extLst>
          </p:cNvPr>
          <p:cNvSpPr/>
          <p:nvPr/>
        </p:nvSpPr>
        <p:spPr>
          <a:xfrm>
            <a:off x="855072" y="1588186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Users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ORDER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BY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Name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FF441C-6006-440F-8D13-5C2A89E47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46945"/>
              </p:ext>
            </p:extLst>
          </p:nvPr>
        </p:nvGraphicFramePr>
        <p:xfrm>
          <a:off x="8549640" y="742664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OpenedOn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John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01-02-2015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Jack 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12-07-2015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Peter 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03-01-2016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James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NULL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797F65-EE7C-438A-9E7C-C2A646ECF340}"/>
              </a:ext>
            </a:extLst>
          </p:cNvPr>
          <p:cNvSpPr txBox="1"/>
          <p:nvPr/>
        </p:nvSpPr>
        <p:spPr>
          <a:xfrm>
            <a:off x="8549640" y="319427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Users</a:t>
            </a:r>
          </a:p>
        </p:txBody>
      </p:sp>
      <p:sp>
        <p:nvSpPr>
          <p:cNvPr id="6" name="Left Arrow 10">
            <a:extLst>
              <a:ext uri="{FF2B5EF4-FFF2-40B4-BE49-F238E27FC236}">
                <a16:creationId xmlns:a16="http://schemas.microsoft.com/office/drawing/2014/main" id="{C8DD5838-DE82-48B7-A4F0-EAA456AB4924}"/>
              </a:ext>
            </a:extLst>
          </p:cNvPr>
          <p:cNvSpPr/>
          <p:nvPr/>
        </p:nvSpPr>
        <p:spPr bwMode="auto">
          <a:xfrm>
            <a:off x="7499168" y="1429833"/>
            <a:ext cx="821872" cy="457200"/>
          </a:xfrm>
          <a:prstGeom prst="lef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917598-1511-42C3-8CCB-188B44481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03091"/>
              </p:ext>
            </p:extLst>
          </p:nvPr>
        </p:nvGraphicFramePr>
        <p:xfrm>
          <a:off x="4222568" y="762000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OpenedOn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Jack 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12-07-2015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James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01-02-2015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John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NULL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Peter 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03-01-2016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5C9385D-F552-40D5-8003-932F3F6E3D08}"/>
              </a:ext>
            </a:extLst>
          </p:cNvPr>
          <p:cNvSpPr txBox="1"/>
          <p:nvPr/>
        </p:nvSpPr>
        <p:spPr>
          <a:xfrm>
            <a:off x="4206240" y="319427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 Set</a:t>
            </a:r>
          </a:p>
        </p:txBody>
      </p:sp>
      <p:sp>
        <p:nvSpPr>
          <p:cNvPr id="9" name="Down Arrow 13">
            <a:extLst>
              <a:ext uri="{FF2B5EF4-FFF2-40B4-BE49-F238E27FC236}">
                <a16:creationId xmlns:a16="http://schemas.microsoft.com/office/drawing/2014/main" id="{1ED927DC-59B4-4213-85E0-647B94F5BC21}"/>
              </a:ext>
            </a:extLst>
          </p:cNvPr>
          <p:cNvSpPr/>
          <p:nvPr/>
        </p:nvSpPr>
        <p:spPr bwMode="auto">
          <a:xfrm>
            <a:off x="5806440" y="1132608"/>
            <a:ext cx="304800" cy="145966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ED82EB3-9BDA-4468-BD63-67FF52226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420417"/>
              </p:ext>
            </p:extLst>
          </p:nvPr>
        </p:nvGraphicFramePr>
        <p:xfrm>
          <a:off x="5812436" y="3231962"/>
          <a:ext cx="3886200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CreatedOn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07/03/2014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09/09/2015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12/08/2015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9447E03-9BCA-4B95-AE00-49E9F6E49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214292"/>
              </p:ext>
            </p:extLst>
          </p:nvPr>
        </p:nvGraphicFramePr>
        <p:xfrm>
          <a:off x="5802276" y="5192842"/>
          <a:ext cx="2667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+380678455732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NULL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+380501233427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29624D4-DD8F-4B89-BB82-26B3D9FEBFBC}"/>
              </a:ext>
            </a:extLst>
          </p:cNvPr>
          <p:cNvSpPr txBox="1"/>
          <p:nvPr/>
        </p:nvSpPr>
        <p:spPr>
          <a:xfrm>
            <a:off x="4770077" y="3203661"/>
            <a:ext cx="962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Sessions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CE220A-5E19-4F3D-AC54-B83B4FD9F00B}"/>
              </a:ext>
            </a:extLst>
          </p:cNvPr>
          <p:cNvSpPr txBox="1"/>
          <p:nvPr/>
        </p:nvSpPr>
        <p:spPr>
          <a:xfrm>
            <a:off x="4744720" y="5154742"/>
            <a:ext cx="90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Users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D2064348-A30B-4D9D-A450-52B5486EFAE9}"/>
              </a:ext>
            </a:extLst>
          </p:cNvPr>
          <p:cNvSpPr/>
          <p:nvPr/>
        </p:nvSpPr>
        <p:spPr bwMode="auto">
          <a:xfrm>
            <a:off x="5802270" y="5878642"/>
            <a:ext cx="2667006" cy="472239"/>
          </a:xfrm>
          <a:prstGeom prst="frame">
            <a:avLst>
              <a:gd name="adj1" fmla="val 7344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C97CA3-B1F1-435E-8A34-5D3DDFBE9D89}"/>
              </a:ext>
            </a:extLst>
          </p:cNvPr>
          <p:cNvSpPr/>
          <p:nvPr/>
        </p:nvSpPr>
        <p:spPr>
          <a:xfrm>
            <a:off x="855072" y="3714899"/>
            <a:ext cx="3677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Speaker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Session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Sessions s</a:t>
            </a:r>
          </a:p>
          <a:p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INNER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JOIN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Users u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User_Id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WHERE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u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1873037D-946E-485A-9361-957E4FB83B45}"/>
              </a:ext>
            </a:extLst>
          </p:cNvPr>
          <p:cNvSpPr/>
          <p:nvPr/>
        </p:nvSpPr>
        <p:spPr bwMode="auto">
          <a:xfrm>
            <a:off x="5771804" y="4298762"/>
            <a:ext cx="3926832" cy="472239"/>
          </a:xfrm>
          <a:prstGeom prst="frame">
            <a:avLst>
              <a:gd name="adj1" fmla="val 7344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9E962E8-D61E-4D5B-9C97-C0778CDF1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967283"/>
              </p:ext>
            </p:extLst>
          </p:nvPr>
        </p:nvGraphicFramePr>
        <p:xfrm>
          <a:off x="9311640" y="5563682"/>
          <a:ext cx="2133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SQL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F15A74-90A0-4453-B4AE-EB215FE19389}"/>
              </a:ext>
            </a:extLst>
          </p:cNvPr>
          <p:cNvCxnSpPr/>
          <p:nvPr/>
        </p:nvCxnSpPr>
        <p:spPr>
          <a:xfrm>
            <a:off x="284480" y="2895600"/>
            <a:ext cx="11623040" cy="0"/>
          </a:xfrm>
          <a:prstGeom prst="line">
            <a:avLst/>
          </a:prstGeom>
          <a:ln w="57150"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80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  <p:bldP spid="12" grpId="0"/>
      <p:bldP spid="13" grpId="0"/>
      <p:bldP spid="14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shape">
            <a:extLst>
              <a:ext uri="{FF2B5EF4-FFF2-40B4-BE49-F238E27FC236}">
                <a16:creationId xmlns:a16="http://schemas.microsoft.com/office/drawing/2014/main" id="{579E74E0-76A9-422A-AC3C-AAF11360C2B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87850" y="3707155"/>
            <a:ext cx="10227045" cy="507947"/>
          </a:xfrm>
          <a:prstGeom prst="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pgshape">
            <a:extLst>
              <a:ext uri="{FF2B5EF4-FFF2-40B4-BE49-F238E27FC236}">
                <a16:creationId xmlns:a16="http://schemas.microsoft.com/office/drawing/2014/main" id="{5CE96668-8D57-46DE-9630-240925807E8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55188" y="3707155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ru-RU" sz="1600" kern="0" dirty="0">
                <a:solidFill>
                  <a:prstClr val="white"/>
                </a:solidFill>
              </a:rPr>
              <a:t>19</a:t>
            </a:r>
            <a:r>
              <a:rPr lang="en-US" sz="1600" kern="0" dirty="0">
                <a:solidFill>
                  <a:prstClr val="white"/>
                </a:solidFill>
              </a:rPr>
              <a:t>60s</a:t>
            </a:r>
          </a:p>
        </p:txBody>
      </p:sp>
      <p:cxnSp>
        <p:nvCxnSpPr>
          <p:cNvPr id="7" name="pgshape">
            <a:extLst>
              <a:ext uri="{FF2B5EF4-FFF2-40B4-BE49-F238E27FC236}">
                <a16:creationId xmlns:a16="http://schemas.microsoft.com/office/drawing/2014/main" id="{949665C7-5C46-4AFB-B6F3-FE7492F8395F}"/>
              </a:ext>
            </a:extLst>
          </p:cNvPr>
          <p:cNvCxnSpPr/>
          <p:nvPr/>
        </p:nvCxnSpPr>
        <p:spPr>
          <a:xfrm>
            <a:off x="1951151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8" name="pgshape">
            <a:extLst>
              <a:ext uri="{FF2B5EF4-FFF2-40B4-BE49-F238E27FC236}">
                <a16:creationId xmlns:a16="http://schemas.microsoft.com/office/drawing/2014/main" id="{4B6AF5A8-CD39-4C56-8211-2C0EE6697BA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29109" y="3707155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ru-RU" sz="1600" kern="0" dirty="0">
                <a:solidFill>
                  <a:prstClr val="white"/>
                </a:solidFill>
              </a:rPr>
              <a:t>19</a:t>
            </a:r>
            <a:r>
              <a:rPr lang="en-US" sz="1600" kern="0" dirty="0">
                <a:solidFill>
                  <a:prstClr val="white"/>
                </a:solidFill>
              </a:rPr>
              <a:t>70s</a:t>
            </a:r>
          </a:p>
        </p:txBody>
      </p:sp>
      <p:cxnSp>
        <p:nvCxnSpPr>
          <p:cNvPr id="9" name="pgshape">
            <a:extLst>
              <a:ext uri="{FF2B5EF4-FFF2-40B4-BE49-F238E27FC236}">
                <a16:creationId xmlns:a16="http://schemas.microsoft.com/office/drawing/2014/main" id="{28255953-BC47-4C99-B554-A42F7DB665BA}"/>
              </a:ext>
            </a:extLst>
          </p:cNvPr>
          <p:cNvCxnSpPr/>
          <p:nvPr/>
        </p:nvCxnSpPr>
        <p:spPr>
          <a:xfrm>
            <a:off x="3156057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0" name="pgshape">
            <a:extLst>
              <a:ext uri="{FF2B5EF4-FFF2-40B4-BE49-F238E27FC236}">
                <a16:creationId xmlns:a16="http://schemas.microsoft.com/office/drawing/2014/main" id="{6D86CD22-7BB8-4B1A-B7E1-2CDCF7C3019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24389" y="3707155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1980s</a:t>
            </a:r>
          </a:p>
        </p:txBody>
      </p:sp>
      <p:cxnSp>
        <p:nvCxnSpPr>
          <p:cNvPr id="11" name="pgshape">
            <a:extLst>
              <a:ext uri="{FF2B5EF4-FFF2-40B4-BE49-F238E27FC236}">
                <a16:creationId xmlns:a16="http://schemas.microsoft.com/office/drawing/2014/main" id="{0380FB4B-D01F-4493-AA7A-2E721D15D297}"/>
              </a:ext>
            </a:extLst>
          </p:cNvPr>
          <p:cNvCxnSpPr/>
          <p:nvPr/>
        </p:nvCxnSpPr>
        <p:spPr>
          <a:xfrm>
            <a:off x="4235844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2" name="pgshape">
            <a:extLst>
              <a:ext uri="{FF2B5EF4-FFF2-40B4-BE49-F238E27FC236}">
                <a16:creationId xmlns:a16="http://schemas.microsoft.com/office/drawing/2014/main" id="{CE735A85-DD18-476D-BB9C-B55F87C63F6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00418" y="3707155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1990s</a:t>
            </a:r>
          </a:p>
        </p:txBody>
      </p:sp>
      <p:cxnSp>
        <p:nvCxnSpPr>
          <p:cNvPr id="13" name="pgshape">
            <a:extLst>
              <a:ext uri="{FF2B5EF4-FFF2-40B4-BE49-F238E27FC236}">
                <a16:creationId xmlns:a16="http://schemas.microsoft.com/office/drawing/2014/main" id="{4530279E-9BD3-48B3-B5B2-B20AA2E31761}"/>
              </a:ext>
            </a:extLst>
          </p:cNvPr>
          <p:cNvCxnSpPr/>
          <p:nvPr/>
        </p:nvCxnSpPr>
        <p:spPr>
          <a:xfrm>
            <a:off x="5488866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4" name="pgshape">
            <a:extLst>
              <a:ext uri="{FF2B5EF4-FFF2-40B4-BE49-F238E27FC236}">
                <a16:creationId xmlns:a16="http://schemas.microsoft.com/office/drawing/2014/main" id="{E54CB286-05BA-49A4-AA35-69038C213DB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724569" y="3707155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2000s</a:t>
            </a:r>
          </a:p>
        </p:txBody>
      </p:sp>
      <p:cxnSp>
        <p:nvCxnSpPr>
          <p:cNvPr id="15" name="pgshape">
            <a:extLst>
              <a:ext uri="{FF2B5EF4-FFF2-40B4-BE49-F238E27FC236}">
                <a16:creationId xmlns:a16="http://schemas.microsoft.com/office/drawing/2014/main" id="{4FDC7337-D8E3-4E2A-B916-C8ADB99C2117}"/>
              </a:ext>
            </a:extLst>
          </p:cNvPr>
          <p:cNvCxnSpPr/>
          <p:nvPr/>
        </p:nvCxnSpPr>
        <p:spPr>
          <a:xfrm>
            <a:off x="6684148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6" name="pgshape">
            <a:extLst>
              <a:ext uri="{FF2B5EF4-FFF2-40B4-BE49-F238E27FC236}">
                <a16:creationId xmlns:a16="http://schemas.microsoft.com/office/drawing/2014/main" id="{9930CA88-81BA-4751-87DF-D572356DDDB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731185" y="3702108"/>
            <a:ext cx="1178638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Nowadays</a:t>
            </a:r>
          </a:p>
        </p:txBody>
      </p:sp>
      <p:sp>
        <p:nvSpPr>
          <p:cNvPr id="17" name="milestoneshape">
            <a:extLst>
              <a:ext uri="{FF2B5EF4-FFF2-40B4-BE49-F238E27FC236}">
                <a16:creationId xmlns:a16="http://schemas.microsoft.com/office/drawing/2014/main" id="{8E2A103B-4E41-4E3A-95B1-1FD48DC7A72B}"/>
              </a:ext>
            </a:extLst>
          </p:cNvPr>
          <p:cNvSpPr/>
          <p:nvPr/>
        </p:nvSpPr>
        <p:spPr>
          <a:xfrm>
            <a:off x="4640508" y="3516676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milestoneshape">
            <a:extLst>
              <a:ext uri="{FF2B5EF4-FFF2-40B4-BE49-F238E27FC236}">
                <a16:creationId xmlns:a16="http://schemas.microsoft.com/office/drawing/2014/main" id="{847608F2-B2BB-498E-93C7-ACCD5C6290F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069066" y="2526498"/>
            <a:ext cx="1396854" cy="438764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Object Databases</a:t>
            </a:r>
          </a:p>
        </p:txBody>
      </p:sp>
      <p:cxnSp>
        <p:nvCxnSpPr>
          <p:cNvPr id="19" name="milestoneshape">
            <a:extLst>
              <a:ext uri="{FF2B5EF4-FFF2-40B4-BE49-F238E27FC236}">
                <a16:creationId xmlns:a16="http://schemas.microsoft.com/office/drawing/2014/main" id="{FA6722C2-331B-467B-B7B9-232B3E33FD44}"/>
              </a:ext>
            </a:extLst>
          </p:cNvPr>
          <p:cNvCxnSpPr>
            <a:stCxn id="17" idx="0"/>
          </p:cNvCxnSpPr>
          <p:nvPr/>
        </p:nvCxnSpPr>
        <p:spPr>
          <a:xfrm flipV="1">
            <a:off x="4767493" y="3062677"/>
            <a:ext cx="0" cy="453998"/>
          </a:xfrm>
          <a:prstGeom prst="straightConnector1">
            <a:avLst/>
          </a:prstGeom>
          <a:noFill/>
          <a:ln w="15875" cap="flat" cmpd="sng" algn="ctr">
            <a:solidFill>
              <a:srgbClr val="0072BC"/>
            </a:solidFill>
            <a:prstDash val="solid"/>
            <a:tailEnd type="oval" w="sm" len="sm"/>
          </a:ln>
          <a:effectLst/>
        </p:spPr>
      </p:cxnSp>
      <p:sp>
        <p:nvSpPr>
          <p:cNvPr id="20" name="milestoneshape">
            <a:extLst>
              <a:ext uri="{FF2B5EF4-FFF2-40B4-BE49-F238E27FC236}">
                <a16:creationId xmlns:a16="http://schemas.microsoft.com/office/drawing/2014/main" id="{EB634AD6-A708-4073-A76B-951BD11F939B}"/>
              </a:ext>
            </a:extLst>
          </p:cNvPr>
          <p:cNvSpPr/>
          <p:nvPr/>
        </p:nvSpPr>
        <p:spPr>
          <a:xfrm rot="10800000">
            <a:off x="3518651" y="4126212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milestoneshape">
            <a:extLst>
              <a:ext uri="{FF2B5EF4-FFF2-40B4-BE49-F238E27FC236}">
                <a16:creationId xmlns:a16="http://schemas.microsoft.com/office/drawing/2014/main" id="{D59EB31C-83C0-4B00-A2DC-4676B81C266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947210" y="4445352"/>
            <a:ext cx="1396854" cy="606823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t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RDMS Commercial Success</a:t>
            </a:r>
          </a:p>
        </p:txBody>
      </p:sp>
      <p:sp>
        <p:nvSpPr>
          <p:cNvPr id="22" name="milestoneshape">
            <a:extLst>
              <a:ext uri="{FF2B5EF4-FFF2-40B4-BE49-F238E27FC236}">
                <a16:creationId xmlns:a16="http://schemas.microsoft.com/office/drawing/2014/main" id="{8AC16FC6-46EF-4B0C-9368-EDC7787C289A}"/>
              </a:ext>
            </a:extLst>
          </p:cNvPr>
          <p:cNvSpPr/>
          <p:nvPr/>
        </p:nvSpPr>
        <p:spPr>
          <a:xfrm>
            <a:off x="3129178" y="3516676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milestoneshape">
            <a:extLst>
              <a:ext uri="{FF2B5EF4-FFF2-40B4-BE49-F238E27FC236}">
                <a16:creationId xmlns:a16="http://schemas.microsoft.com/office/drawing/2014/main" id="{C8E4FCDB-E5EE-4824-AFF2-6467EFDFABC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458081" y="3204081"/>
            <a:ext cx="1596167" cy="266409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SQL</a:t>
            </a:r>
          </a:p>
        </p:txBody>
      </p:sp>
      <p:sp>
        <p:nvSpPr>
          <p:cNvPr id="24" name="milestoneshape">
            <a:extLst>
              <a:ext uri="{FF2B5EF4-FFF2-40B4-BE49-F238E27FC236}">
                <a16:creationId xmlns:a16="http://schemas.microsoft.com/office/drawing/2014/main" id="{DF22BAE3-92B7-4E7B-9D1C-984E67E090B1}"/>
              </a:ext>
            </a:extLst>
          </p:cNvPr>
          <p:cNvSpPr/>
          <p:nvPr/>
        </p:nvSpPr>
        <p:spPr>
          <a:xfrm>
            <a:off x="2322023" y="3516676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milestoneshape">
            <a:extLst>
              <a:ext uri="{FF2B5EF4-FFF2-40B4-BE49-F238E27FC236}">
                <a16:creationId xmlns:a16="http://schemas.microsoft.com/office/drawing/2014/main" id="{499E74A1-E039-4203-8008-364EEE3A8D3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750581" y="2406893"/>
            <a:ext cx="1396854" cy="606823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RDBMS</a:t>
            </a:r>
          </a:p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Ingress</a:t>
            </a:r>
          </a:p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System R</a:t>
            </a:r>
          </a:p>
        </p:txBody>
      </p:sp>
      <p:cxnSp>
        <p:nvCxnSpPr>
          <p:cNvPr id="26" name="milestoneshape">
            <a:extLst>
              <a:ext uri="{FF2B5EF4-FFF2-40B4-BE49-F238E27FC236}">
                <a16:creationId xmlns:a16="http://schemas.microsoft.com/office/drawing/2014/main" id="{E9ADF41A-841A-4220-A354-AB49CDC42B89}"/>
              </a:ext>
            </a:extLst>
          </p:cNvPr>
          <p:cNvCxnSpPr>
            <a:stCxn id="24" idx="0"/>
          </p:cNvCxnSpPr>
          <p:nvPr/>
        </p:nvCxnSpPr>
        <p:spPr>
          <a:xfrm flipV="1">
            <a:off x="2449008" y="3101505"/>
            <a:ext cx="0" cy="415168"/>
          </a:xfrm>
          <a:prstGeom prst="straightConnector1">
            <a:avLst/>
          </a:prstGeom>
          <a:noFill/>
          <a:ln w="15875" cap="flat" cmpd="sng" algn="ctr">
            <a:solidFill>
              <a:srgbClr val="0072BC"/>
            </a:solidFill>
            <a:prstDash val="solid"/>
            <a:tailEnd type="oval" w="sm" len="sm"/>
          </a:ln>
          <a:effectLst/>
        </p:spPr>
      </p:cxnSp>
      <p:sp>
        <p:nvSpPr>
          <p:cNvPr id="27" name="milestoneshape">
            <a:extLst>
              <a:ext uri="{FF2B5EF4-FFF2-40B4-BE49-F238E27FC236}">
                <a16:creationId xmlns:a16="http://schemas.microsoft.com/office/drawing/2014/main" id="{8B695BAD-10EC-46CD-B848-E69C0529B380}"/>
              </a:ext>
            </a:extLst>
          </p:cNvPr>
          <p:cNvSpPr/>
          <p:nvPr/>
        </p:nvSpPr>
        <p:spPr>
          <a:xfrm rot="10800000">
            <a:off x="1868985" y="4126212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milestoneshape">
            <a:extLst>
              <a:ext uri="{FF2B5EF4-FFF2-40B4-BE49-F238E27FC236}">
                <a16:creationId xmlns:a16="http://schemas.microsoft.com/office/drawing/2014/main" id="{E679242F-6053-48BF-8263-E0038D1169B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297544" y="4454976"/>
            <a:ext cx="1396854" cy="438764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t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E.F. </a:t>
            </a:r>
            <a:r>
              <a:rPr lang="en-US" sz="1400" kern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Codd’s</a:t>
            </a: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Paper</a:t>
            </a:r>
          </a:p>
        </p:txBody>
      </p:sp>
      <p:sp>
        <p:nvSpPr>
          <p:cNvPr id="29" name="milestoneshape">
            <a:extLst>
              <a:ext uri="{FF2B5EF4-FFF2-40B4-BE49-F238E27FC236}">
                <a16:creationId xmlns:a16="http://schemas.microsoft.com/office/drawing/2014/main" id="{BBCFEDE7-61AD-49FD-8491-2BEFD9C41865}"/>
              </a:ext>
            </a:extLst>
          </p:cNvPr>
          <p:cNvSpPr/>
          <p:nvPr/>
        </p:nvSpPr>
        <p:spPr>
          <a:xfrm>
            <a:off x="1424355" y="3516676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milestoneshape">
            <a:extLst>
              <a:ext uri="{FF2B5EF4-FFF2-40B4-BE49-F238E27FC236}">
                <a16:creationId xmlns:a16="http://schemas.microsoft.com/office/drawing/2014/main" id="{CD688EEE-0AFA-4406-80A6-E0C5EA416CB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52914" y="3018692"/>
            <a:ext cx="1396854" cy="438764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</a:pPr>
            <a:r>
              <a:rPr lang="en-US" sz="1400" kern="0" dirty="0">
                <a:solidFill>
                  <a:sysClr val="windowText" lastClr="000000"/>
                </a:solidFill>
              </a:rPr>
              <a:t>CODASYL</a:t>
            </a:r>
          </a:p>
          <a:p>
            <a:pPr algn="ctr" defTabSz="914305">
              <a:lnSpc>
                <a:spcPct val="80000"/>
              </a:lnSpc>
            </a:pPr>
            <a:r>
              <a:rPr lang="en-US" sz="1400" kern="0" dirty="0">
                <a:solidFill>
                  <a:sysClr val="windowText" lastClr="000000"/>
                </a:solidFill>
              </a:rPr>
              <a:t>IMS</a:t>
            </a:r>
            <a:endParaRPr lang="en-US" sz="14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1" name="milestoneshape">
            <a:extLst>
              <a:ext uri="{FF2B5EF4-FFF2-40B4-BE49-F238E27FC236}">
                <a16:creationId xmlns:a16="http://schemas.microsoft.com/office/drawing/2014/main" id="{B345EAC9-4281-4562-A843-4E19ECB18E51}"/>
              </a:ext>
            </a:extLst>
          </p:cNvPr>
          <p:cNvSpPr/>
          <p:nvPr/>
        </p:nvSpPr>
        <p:spPr>
          <a:xfrm rot="10800000">
            <a:off x="6463812" y="4126212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milestoneshape">
            <a:extLst>
              <a:ext uri="{FF2B5EF4-FFF2-40B4-BE49-F238E27FC236}">
                <a16:creationId xmlns:a16="http://schemas.microsoft.com/office/drawing/2014/main" id="{94F416AA-A367-446D-B0D9-AF7C40EBEE6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745702" y="4472924"/>
            <a:ext cx="1690193" cy="438764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t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#</a:t>
            </a:r>
            <a:r>
              <a:rPr lang="en-US" sz="1400" kern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nosql</a:t>
            </a:r>
            <a:endParaRPr lang="en-US" sz="14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(Johan </a:t>
            </a:r>
            <a:r>
              <a:rPr lang="en-US" sz="1400" kern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Oskarsson</a:t>
            </a: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</p:txBody>
      </p:sp>
      <p:sp>
        <p:nvSpPr>
          <p:cNvPr id="35" name="milestoneshape">
            <a:extLst>
              <a:ext uri="{FF2B5EF4-FFF2-40B4-BE49-F238E27FC236}">
                <a16:creationId xmlns:a16="http://schemas.microsoft.com/office/drawing/2014/main" id="{67FD5873-EBAC-4C1A-BB7C-15F3FB495E12}"/>
              </a:ext>
            </a:extLst>
          </p:cNvPr>
          <p:cNvSpPr/>
          <p:nvPr/>
        </p:nvSpPr>
        <p:spPr>
          <a:xfrm>
            <a:off x="6040934" y="3505197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milestoneshape">
            <a:extLst>
              <a:ext uri="{FF2B5EF4-FFF2-40B4-BE49-F238E27FC236}">
                <a16:creationId xmlns:a16="http://schemas.microsoft.com/office/drawing/2014/main" id="{5418D752-35BA-4479-8F3A-0BD648F9C3A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369838" y="3020247"/>
            <a:ext cx="1596167" cy="438764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Goog</a:t>
            </a: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1400" kern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BigTable</a:t>
            </a: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Paper</a:t>
            </a:r>
          </a:p>
        </p:txBody>
      </p:sp>
      <p:sp>
        <p:nvSpPr>
          <p:cNvPr id="37" name="milestoneshape">
            <a:extLst>
              <a:ext uri="{FF2B5EF4-FFF2-40B4-BE49-F238E27FC236}">
                <a16:creationId xmlns:a16="http://schemas.microsoft.com/office/drawing/2014/main" id="{BA994931-E18D-4EF3-B45C-20796B07F308}"/>
              </a:ext>
            </a:extLst>
          </p:cNvPr>
          <p:cNvSpPr/>
          <p:nvPr/>
        </p:nvSpPr>
        <p:spPr>
          <a:xfrm>
            <a:off x="6324892" y="3515055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milestoneshape">
            <a:extLst>
              <a:ext uri="{FF2B5EF4-FFF2-40B4-BE49-F238E27FC236}">
                <a16:creationId xmlns:a16="http://schemas.microsoft.com/office/drawing/2014/main" id="{8B1CFB47-7471-4EF6-A7D7-563BE00ADFEE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692157" y="2233190"/>
            <a:ext cx="1519441" cy="438764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Amazon Dynamo Paper</a:t>
            </a:r>
          </a:p>
        </p:txBody>
      </p:sp>
      <p:cxnSp>
        <p:nvCxnSpPr>
          <p:cNvPr id="39" name="milestoneshape">
            <a:extLst>
              <a:ext uri="{FF2B5EF4-FFF2-40B4-BE49-F238E27FC236}">
                <a16:creationId xmlns:a16="http://schemas.microsoft.com/office/drawing/2014/main" id="{9041B4B1-85BF-432F-8869-F51BF8B7D0F9}"/>
              </a:ext>
            </a:extLst>
          </p:cNvPr>
          <p:cNvCxnSpPr>
            <a:stCxn id="37" idx="0"/>
            <a:endCxn id="38" idx="2"/>
          </p:cNvCxnSpPr>
          <p:nvPr/>
        </p:nvCxnSpPr>
        <p:spPr>
          <a:xfrm flipH="1" flipV="1">
            <a:off x="6451878" y="2671954"/>
            <a:ext cx="1" cy="843101"/>
          </a:xfrm>
          <a:prstGeom prst="straightConnector1">
            <a:avLst/>
          </a:prstGeom>
          <a:noFill/>
          <a:ln w="15875" cap="flat" cmpd="sng" algn="ctr">
            <a:solidFill>
              <a:srgbClr val="0072BC"/>
            </a:solidFill>
            <a:prstDash val="solid"/>
            <a:tailEnd type="oval" w="sm" len="sm"/>
          </a:ln>
          <a:effectLst/>
        </p:spPr>
      </p:cxnSp>
      <p:sp>
        <p:nvSpPr>
          <p:cNvPr id="40" name="pgshape">
            <a:extLst>
              <a:ext uri="{FF2B5EF4-FFF2-40B4-BE49-F238E27FC236}">
                <a16:creationId xmlns:a16="http://schemas.microsoft.com/office/drawing/2014/main" id="{7F5CA8E9-C558-48AF-AC47-CFFE2B6DE390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863486" y="3702109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2012</a:t>
            </a:r>
          </a:p>
        </p:txBody>
      </p:sp>
      <p:sp>
        <p:nvSpPr>
          <p:cNvPr id="47" name="pgshape">
            <a:extLst>
              <a:ext uri="{FF2B5EF4-FFF2-40B4-BE49-F238E27FC236}">
                <a16:creationId xmlns:a16="http://schemas.microsoft.com/office/drawing/2014/main" id="{6FA7ECAA-8A63-4879-AF71-8AA36FD1A49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862088" y="3702109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2011</a:t>
            </a:r>
          </a:p>
        </p:txBody>
      </p:sp>
      <p:cxnSp>
        <p:nvCxnSpPr>
          <p:cNvPr id="51" name="pgshape">
            <a:extLst>
              <a:ext uri="{FF2B5EF4-FFF2-40B4-BE49-F238E27FC236}">
                <a16:creationId xmlns:a16="http://schemas.microsoft.com/office/drawing/2014/main" id="{B4169633-8DA7-4AD2-9D2F-465C2C15193E}"/>
              </a:ext>
            </a:extLst>
          </p:cNvPr>
          <p:cNvCxnSpPr/>
          <p:nvPr/>
        </p:nvCxnSpPr>
        <p:spPr>
          <a:xfrm>
            <a:off x="7679927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60" name="pgshape">
            <a:extLst>
              <a:ext uri="{FF2B5EF4-FFF2-40B4-BE49-F238E27FC236}">
                <a16:creationId xmlns:a16="http://schemas.microsoft.com/office/drawing/2014/main" id="{0B3D221F-FC5D-48C6-AE9E-9AE890C8FE39}"/>
              </a:ext>
            </a:extLst>
          </p:cNvPr>
          <p:cNvCxnSpPr/>
          <p:nvPr/>
        </p:nvCxnSpPr>
        <p:spPr>
          <a:xfrm>
            <a:off x="8640363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61" name="pgshape">
            <a:extLst>
              <a:ext uri="{FF2B5EF4-FFF2-40B4-BE49-F238E27FC236}">
                <a16:creationId xmlns:a16="http://schemas.microsoft.com/office/drawing/2014/main" id="{33885FF7-7530-4E1F-9869-20F022AAA9F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818303" y="3702109"/>
            <a:ext cx="743126" cy="507947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defTabSz="914305">
              <a:defRPr/>
            </a:pPr>
            <a:r>
              <a:rPr lang="en-US" sz="1600" kern="0" dirty="0">
                <a:solidFill>
                  <a:prstClr val="white"/>
                </a:solidFill>
              </a:rPr>
              <a:t>2019</a:t>
            </a:r>
          </a:p>
        </p:txBody>
      </p:sp>
      <p:cxnSp>
        <p:nvCxnSpPr>
          <p:cNvPr id="62" name="pgshape">
            <a:extLst>
              <a:ext uri="{FF2B5EF4-FFF2-40B4-BE49-F238E27FC236}">
                <a16:creationId xmlns:a16="http://schemas.microsoft.com/office/drawing/2014/main" id="{64ABB71F-2805-4E80-BBE0-5098496DB9BE}"/>
              </a:ext>
            </a:extLst>
          </p:cNvPr>
          <p:cNvCxnSpPr/>
          <p:nvPr/>
        </p:nvCxnSpPr>
        <p:spPr>
          <a:xfrm>
            <a:off x="9636142" y="3859539"/>
            <a:ext cx="0" cy="203178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68" name="milestoneshape">
            <a:extLst>
              <a:ext uri="{FF2B5EF4-FFF2-40B4-BE49-F238E27FC236}">
                <a16:creationId xmlns:a16="http://schemas.microsoft.com/office/drawing/2014/main" id="{DE347261-2240-4B6F-BACF-3C5BEDE6EB77}"/>
              </a:ext>
            </a:extLst>
          </p:cNvPr>
          <p:cNvSpPr/>
          <p:nvPr/>
        </p:nvSpPr>
        <p:spPr>
          <a:xfrm>
            <a:off x="6485011" y="3515055"/>
            <a:ext cx="253973" cy="279371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defTabSz="914305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milestoneshape">
            <a:extLst>
              <a:ext uri="{FF2B5EF4-FFF2-40B4-BE49-F238E27FC236}">
                <a16:creationId xmlns:a16="http://schemas.microsoft.com/office/drawing/2014/main" id="{B102AEEA-7466-4D01-8611-A04361969E62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852276" y="1018829"/>
            <a:ext cx="1519441" cy="955829"/>
          </a:xfrm>
          <a:prstGeom prst="rect">
            <a:avLst/>
          </a:prstGeom>
          <a:noFill/>
        </p:spPr>
        <p:txBody>
          <a:bodyPr vert="horz" wrap="square" lIns="88891" tIns="44445" rIns="88891" bIns="44445" rtlCol="0" anchor="b" anchorCtr="1">
            <a:spAutoFit/>
          </a:bodyPr>
          <a:lstStyle/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MongoDB</a:t>
            </a:r>
          </a:p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Cassandra</a:t>
            </a:r>
          </a:p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Neo4j</a:t>
            </a:r>
          </a:p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Redis</a:t>
            </a:r>
          </a:p>
          <a:p>
            <a:pPr algn="ctr" defTabSz="914305">
              <a:lnSpc>
                <a:spcPct val="80000"/>
              </a:lnSpc>
              <a:defRPr/>
            </a:pPr>
            <a:r>
              <a:rPr lang="en-US" sz="1400" kern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ElasticSearch</a:t>
            </a:r>
            <a:endParaRPr lang="en-US" sz="14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70" name="milestoneshape">
            <a:extLst>
              <a:ext uri="{FF2B5EF4-FFF2-40B4-BE49-F238E27FC236}">
                <a16:creationId xmlns:a16="http://schemas.microsoft.com/office/drawing/2014/main" id="{0815D371-729B-4662-A37D-56A9CE0C3F43}"/>
              </a:ext>
            </a:extLst>
          </p:cNvPr>
          <p:cNvCxnSpPr>
            <a:stCxn id="68" idx="0"/>
            <a:endCxn id="69" idx="2"/>
          </p:cNvCxnSpPr>
          <p:nvPr/>
        </p:nvCxnSpPr>
        <p:spPr>
          <a:xfrm flipH="1" flipV="1">
            <a:off x="6611997" y="1974658"/>
            <a:ext cx="1" cy="1540397"/>
          </a:xfrm>
          <a:prstGeom prst="straightConnector1">
            <a:avLst/>
          </a:prstGeom>
          <a:noFill/>
          <a:ln w="15875" cap="flat" cmpd="sng" algn="ctr">
            <a:solidFill>
              <a:srgbClr val="0072BC"/>
            </a:solidFill>
            <a:prstDash val="solid"/>
            <a:tailEnd type="oval" w="sm" len="sm"/>
          </a:ln>
          <a:effectLst/>
        </p:spPr>
      </p:cxnSp>
      <p:sp>
        <p:nvSpPr>
          <p:cNvPr id="74" name="Multiplication Sign 73">
            <a:extLst>
              <a:ext uri="{FF2B5EF4-FFF2-40B4-BE49-F238E27FC236}">
                <a16:creationId xmlns:a16="http://schemas.microsoft.com/office/drawing/2014/main" id="{A5A66D38-4DE5-4FC6-9BDF-D2330780B414}"/>
              </a:ext>
            </a:extLst>
          </p:cNvPr>
          <p:cNvSpPr/>
          <p:nvPr/>
        </p:nvSpPr>
        <p:spPr>
          <a:xfrm>
            <a:off x="4235844" y="2406893"/>
            <a:ext cx="1100859" cy="655783"/>
          </a:xfrm>
          <a:prstGeom prst="mathMultiply">
            <a:avLst>
              <a:gd name="adj1" fmla="val 957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1" grpId="0" animBg="1"/>
      <p:bldP spid="32" grpId="0"/>
      <p:bldP spid="35" grpId="0" animBg="1"/>
      <p:bldP spid="36" grpId="0"/>
      <p:bldP spid="37" grpId="0" animBg="1"/>
      <p:bldP spid="38" grpId="0"/>
      <p:bldP spid="68" grpId="0" animBg="1"/>
      <p:bldP spid="69" grpId="0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2A1911-6C7F-4ACC-82C6-8A76370A9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1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858D-290F-4E33-A974-1199CF4E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Characteristics due to Martin Fowler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77EB-39CE-4889-BF99-D19622CE1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Non-Relational</a:t>
            </a:r>
          </a:p>
          <a:p>
            <a:r>
              <a:rPr lang="en-US" dirty="0"/>
              <a:t>Open-Source</a:t>
            </a:r>
          </a:p>
          <a:p>
            <a:r>
              <a:rPr lang="en-US" dirty="0"/>
              <a:t>Cluster-Friendly</a:t>
            </a:r>
          </a:p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Web</a:t>
            </a:r>
          </a:p>
          <a:p>
            <a:r>
              <a:rPr lang="en-US" dirty="0"/>
              <a:t>Schema-Less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48C831-56ED-4DD9-A292-EAA5A1AF9CCF}"/>
              </a:ext>
            </a:extLst>
          </p:cNvPr>
          <p:cNvSpPr txBox="1"/>
          <p:nvPr/>
        </p:nvSpPr>
        <p:spPr>
          <a:xfrm>
            <a:off x="7599286" y="6338986"/>
            <a:ext cx="4527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https://www.youtube.com/watch?v=qI_g07C_Q5I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59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BAND" val="Timeban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3" val="0,114,188,-16747844,False;4/15/1871 12:00:00 AM;&quot;Wild Bill&quot; Hickok became the marshal of Abilene, Kansas.;False;False;True;False;False;tbName;13;;11;;10;13;-1;-1;False;110;False;False;False;False;False;192;115.48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4" val="0,114,188,-16747844,False;4/15/1865 12:00:00 AM;U.S. President Abraham Lincoln died.;False;False;True;False;True;tbName;14;;11;;10;14;-1;-1;False;110;False;False;False;False;False;363.5016;94.213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5" val="0,114,188,-16747844,False;4/15/1850 12:00:00 AM;City of San Francisco was incorporated.;False;False;True;False;False;tbName;15;;11;;10;15;-1;-1;False;110;False;False;False;False;False;237.6069;41.009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BAND" val="Timeban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9" val="0,114,188,-16747844,False;4/15/1940 12:00:00 AM;French and British troops landed at Narvik, Norway.;False;False;True;False;False;tbName;9;;11;;10;9;-1;-1;False;110;False;False;False;False;False;188.9423;360.21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0" val="0,114,188,-16747844,False;4/15/1923 12:00:00 AM;Insulin became available for diabetics.;False;False;True;False;True;tbName;10;;11;;10;10;-1;-1;False;110;False;False;False;False;False;363.5016;299.91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1" val="0,114,188,-16747844,False;4/15/1912 12:00:00 AM;Titanic sank at 2:27 a.m.;False;False;True;False;False;tbName;11;;11;;10;11;-1;-1;False;125.6956;False;False;False;False;False;248.2701;253.056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3" val="0,114,188,-16747844,False;4/15/1871 12:00:00 AM;&quot;Wild Bill&quot; Hickok became the marshal of Abilene, Kansas.;False;False;True;False;False;tbName;13;;11;;10;13;-1;-1;False;110;False;False;False;False;False;192;115.489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4" val="0,114,188,-16747844,False;4/15/1865 12:00:00 AM;U.S. President Abraham Lincoln died.;False;False;True;False;True;tbName;14;;11;;10;14;-1;-1;False;110;False;False;False;False;False;363.5016;94.2137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5" val="0,114,188,-16747844,False;4/15/1850 12:00:00 AM;City of San Francisco was incorporated.;False;False;True;False;False;tbName;15;;11;;10;15;-1;-1;False;110;False;False;False;False;False;237.6069;41.0099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0" val="0,114,188,-16747844,False;4/15/1923 12:00:00 AM;Insulin became available for diabetics.;False;False;True;False;True;tbName;10;;11;;10;10;-1;-1;False;110;False;False;False;False;False;363.5016;299.91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1" val="0,114,188,-16747844,False;4/15/1912 12:00:00 AM;Titanic sank at 2:27 a.m.;False;False;True;False;False;tbName;11;;11;;10;11;-1;-1;False;125.6956;False;False;False;False;False;248.2701;253.05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9" val="0,114,188,-16747844,False;4/15/1940 12:00:00 AM;French and British troops landed at Narvik, Norway.;False;False;True;False;False;tbName;9;;11;;10;9;-1;-1;False;110;False;False;False;False;False;188.9423;360.21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9" val="0,114,188,-16747844,False;4/15/1940 12:00:00 AM;French and British troops landed at Narvik, Norway.;False;False;True;False;False;tbName;9;;11;;10;9;-1;-1;False;110;False;False;False;False;False;188.9423;360.21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BAND" val="Timeban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9" val="0,114,188,-16747844,False;4/15/1940 12:00:00 AM;French and British troops landed at Narvik, Norway.;False;False;True;False;False;tbName;9;;11;;10;9;-1;-1;False;110;False;False;False;False;False;188.9423;360.213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0" val="0,114,188,-16747844,False;4/15/1923 12:00:00 AM;Insulin became available for diabetics.;False;False;True;False;True;tbName;10;;11;;10;10;-1;-1;False;110;False;False;False;False;False;363.5016;299.91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1" val="0,114,188,-16747844,False;4/15/1912 12:00:00 AM;Titanic sank at 2:27 a.m.;False;False;True;False;False;tbName;11;;11;;10;11;-1;-1;False;125.6956;False;False;False;False;False;248.2701;253.056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3" val="0,114,188,-16747844,False;4/15/1871 12:00:00 AM;&quot;Wild Bill&quot; Hickok became the marshal of Abilene, Kansas.;False;False;True;False;False;tbName;13;;11;;10;13;-1;-1;False;110;False;False;False;False;False;192;115.489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4" val="0,114,188,-16747844,False;4/15/1865 12:00:00 AM;U.S. President Abraham Lincoln died.;False;False;True;False;True;tbName;14;;11;;10;14;-1;-1;False;110;False;False;False;False;False;363.5016;94.2137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5" val="0,114,188,-16747844,False;4/15/1850 12:00:00 AM;City of San Francisco was incorporated.;False;False;True;False;False;tbName;15;;11;;10;15;-1;-1;False;110;False;False;False;False;False;237.6069;41.0099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0" val="0,114,188,-16747844,False;4/15/1923 12:00:00 AM;Insulin became available for diabetics.;False;False;True;False;True;tbName;10;;11;;10;10;-1;-1;False;110;False;False;False;False;False;363.5016;299.91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1" val="0,114,188,-16747844,False;4/15/1912 12:00:00 AM;Titanic sank at 2:27 a.m.;False;False;True;False;False;tbName;11;;11;;10;11;-1;-1;False;125.6956;False;False;False;False;False;248.2701;253.056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1" val="0,114,188,-16747844,False;4/15/1912 12:00:00 AM;Titanic sank at 2:27 a.m.;False;False;True;False;False;tbName;11;;11;;10;11;-1;-1;False;125.6956;False;False;False;False;False;248.2701;253.056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9" val="0,114,188,-16747844,False;4/15/1940 12:00:00 AM;French and British troops landed at Narvik, Norway.;False;False;True;False;False;tbName;9;;11;;10;9;-1;-1;False;110;False;False;False;False;False;188.9423;360.213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9" val="0,114,188,-16747844,False;4/15/1940 12:00:00 AM;French and British troops landed at Narvik, Norway.;False;False;True;False;False;tbName;9;;11;;10;9;-1;-1;False;110;False;False;False;False;False;188.9423;360.213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9" val="0,114,188,-16747844,False;4/15/1940 12:00:00 AM;French and British troops landed at Narvik, Norway.;False;False;True;False;False;tbName;9;;11;;10;9;-1;-1;False;110;False;False;False;False;False;188.9423;360.213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1" val="0,114,188,-16747844,False;4/15/1912 12:00:00 AM;Titanic sank at 2:27 a.m.;False;False;True;False;False;tbName;11;;11;;10;11;-1;-1;False;125.6956;False;False;False;False;False;248.2701;253.056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9" val="0,114,188,-16747844,False;4/15/1940 12:00:00 AM;French and British troops landed at Narvik, Norway.;False;False;True;False;False;tbName;9;;11;;10;9;-1;-1;False;110;False;False;False;False;False;188.9423;360.21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0" val="0,114,188,-16747844,False;4/15/1923 12:00:00 AM;Insulin became available for diabetics.;False;False;True;False;True;tbName;10;;11;;10;10;-1;-1;False;110;False;False;False;False;False;363.5016;299.91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1" val="0,114,188,-16747844,False;4/15/1912 12:00:00 AM;Titanic sank at 2:27 a.m.;False;False;True;False;False;tbName;11;;11;;10;11;-1;-1;False;125.6956;False;False;False;False;False;248.2701;253.05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742</Words>
  <Application>Microsoft Office PowerPoint</Application>
  <PresentationFormat>Widescreen</PresentationFormat>
  <Paragraphs>348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Consolas</vt:lpstr>
      <vt:lpstr>Office Theme</vt:lpstr>
      <vt:lpstr>Why NoSQL will never kill SQL</vt:lpstr>
      <vt:lpstr>About Me</vt:lpstr>
      <vt:lpstr>SQL and NoSQL History</vt:lpstr>
      <vt:lpstr>PowerPoint Presentation</vt:lpstr>
      <vt:lpstr>Relational Model</vt:lpstr>
      <vt:lpstr>SQL</vt:lpstr>
      <vt:lpstr>PowerPoint Presentation</vt:lpstr>
      <vt:lpstr>PowerPoint Presentation</vt:lpstr>
      <vt:lpstr>NoSQL Characteristics due to Martin Fowler</vt:lpstr>
      <vt:lpstr>Schema-Less</vt:lpstr>
      <vt:lpstr>PowerPoint Presentation</vt:lpstr>
      <vt:lpstr>NoSQL Databases</vt:lpstr>
      <vt:lpstr>NoSQL Databases</vt:lpstr>
      <vt:lpstr>PowerPoint Presentation</vt:lpstr>
      <vt:lpstr>Cost and Open-Source</vt:lpstr>
      <vt:lpstr>Relational Databases</vt:lpstr>
      <vt:lpstr>NoSQL Databases</vt:lpstr>
      <vt:lpstr>Cloud and Cost</vt:lpstr>
      <vt:lpstr>PowerPoint Presentation</vt:lpstr>
      <vt:lpstr>PowerPoint Presentation</vt:lpstr>
      <vt:lpstr>PowerPoint Presentation</vt:lpstr>
      <vt:lpstr>Hype</vt:lpstr>
      <vt:lpstr>PowerPoint Presentation</vt:lpstr>
      <vt:lpstr>PowerPoint Presentation</vt:lpstr>
      <vt:lpstr>PowerPoint Presentation</vt:lpstr>
      <vt:lpstr>Black PR</vt:lpstr>
      <vt:lpstr>Legacy</vt:lpstr>
      <vt:lpstr>CPU – Cooperative Multitasking</vt:lpstr>
      <vt:lpstr>Select Data</vt:lpstr>
      <vt:lpstr>Modify Data</vt:lpstr>
      <vt:lpstr>PAGEIOLATCH_* Waits</vt:lpstr>
      <vt:lpstr>CX_PACKET</vt:lpstr>
      <vt:lpstr>The Main Argument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NoSQL will never kill SQL</dc:title>
  <dc:creator>Denis Reznik</dc:creator>
  <cp:lastModifiedBy>Denis Reznik</cp:lastModifiedBy>
  <cp:revision>15</cp:revision>
  <dcterms:created xsi:type="dcterms:W3CDTF">2019-05-22T23:01:55Z</dcterms:created>
  <dcterms:modified xsi:type="dcterms:W3CDTF">2019-05-23T09:33:29Z</dcterms:modified>
</cp:coreProperties>
</file>