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58" r:id="rId6"/>
    <p:sldId id="262" r:id="rId7"/>
    <p:sldId id="264" r:id="rId8"/>
    <p:sldId id="267" r:id="rId9"/>
    <p:sldId id="268" r:id="rId10"/>
    <p:sldId id="270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98"/>
    <a:srgbClr val="B8B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4699"/>
  </p:normalViewPr>
  <p:slideViewPr>
    <p:cSldViewPr snapToGrid="0" snapToObjects="1">
      <p:cViewPr varScale="1">
        <p:scale>
          <a:sx n="108" d="100"/>
          <a:sy n="108" d="100"/>
        </p:scale>
        <p:origin x="1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C008-AD39-144E-9DDD-4CF00B9AB1C0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05DD2-7393-7E43-AEDE-891E0BF12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ADBD44-573E-914C-B814-70B210392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3EA852-B2C6-FC46-9613-0679E1936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F4AF33-612E-4142-99F4-63206D297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FA0508-5D36-824A-9C16-5677CAC45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67D5D9-50D8-5243-B4CD-4DAA5BCAD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8A1A-D205-7643-97E4-484DD786D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5569D6-AD51-8D4A-881D-BD76993AA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9FA91F-6FB6-114F-A615-75C117FC8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8EB3F1-D63D-6146-9243-DECDE2114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73E5D4-2164-3F46-994A-90BB25135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43BE3A-745C-C046-AE06-CF0EAAE24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81F0FA-9DD8-AE49-9481-0B13AAA67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4E4F35-8329-1042-8931-BA8BD2E7C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F3839C-16C8-9042-826C-0D338BCC7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2C37CE-CB7F-E344-A1CC-15232A82D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4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076D58-3567-7547-9F37-DBB316D6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033384C-F8F0-9643-A0C7-07D387237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62632B-7C69-D149-BDFE-32CF332D1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A742921-9943-594B-B574-5CEE0BF5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C3F721E-F941-2A4C-8E08-38CC9F14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446904-F1C9-EC42-982E-432A979D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0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7F8E78-207D-FC45-A59A-4D31E1DFE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12213C-23EA-3A4A-B32D-062788DBD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29BD11-DE96-E94A-986B-D866D58C4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BE6FC5-7DE5-EA41-AD02-EE4A4DF05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1A2932-F9DB-504B-93CD-F07B4A73C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D71925-9971-7243-94CF-1FA1BD8EB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4A364F9-5EF9-4E4E-84C4-92A1A5A0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43FC9CC-BAF8-8C4B-912E-AEBE75307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A98283-2032-4043-8661-0F9658300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022498-BEE3-3140-8C4B-C2B0A5CA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B87BF1-A957-4746-A6A6-7307D834F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E3CB6C-97EC-D140-B0E9-444252932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1B990C7-FBEE-5845-8AA1-A9F9D0DC6738}"/>
              </a:ext>
            </a:extLst>
          </p:cNvPr>
          <p:cNvSpPr/>
          <p:nvPr userDrawn="1"/>
        </p:nvSpPr>
        <p:spPr>
          <a:xfrm>
            <a:off x="0" y="6391595"/>
            <a:ext cx="9144000" cy="46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/>
              <a:t>© Copyright String Ventures -- Do not copy, reprint or redistribute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D91F-11C3-3D42-9E8E-ADC9D56327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19E814-E945-6947-83B2-97B70F4FDB3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4800" y="6391595"/>
            <a:ext cx="1219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78CF4FB-7768-4D42-B702-049FAE7EDAA1}"/>
              </a:ext>
            </a:extLst>
          </p:cNvPr>
          <p:cNvSpPr/>
          <p:nvPr/>
        </p:nvSpPr>
        <p:spPr>
          <a:xfrm>
            <a:off x="0" y="3479113"/>
            <a:ext cx="9144000" cy="133906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EF5E4-0877-BA43-A1D5-B6D15BD8A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1555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Iterating for Product-Market Fit             and Getting Geared for Growth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C0E3953-6A52-DD4F-8AD1-F69D7B573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</p:spPr>
        <p:txBody>
          <a:bodyPr/>
          <a:lstStyle/>
          <a:p>
            <a:fld id="{9CAE2641-F465-8D48-8C2F-26B0D8D3D67D}" type="datetime4">
              <a:rPr lang="en-US" smtClean="0"/>
              <a:t>May 21, 2019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4158BD9-0595-7C4E-9ABE-8695A93E4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</p:spPr>
        <p:txBody>
          <a:bodyPr/>
          <a:lstStyle/>
          <a:p>
            <a:r>
              <a:rPr lang="en-US"/>
              <a:t>© Copyright String Ventures -- Do not copy, reprint or redistribute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DF5A328-EDFE-6242-876E-D3D467E36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</p:spPr>
        <p:txBody>
          <a:bodyPr/>
          <a:lstStyle/>
          <a:p>
            <a:fld id="{7EF7D91F-11C3-3D42-9E8E-ADC9D563276F}" type="slidenum">
              <a:rPr lang="en-US" smtClean="0"/>
              <a:t>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C0B79B-44F2-D646-BEBB-979112EFF8A4}"/>
              </a:ext>
            </a:extLst>
          </p:cNvPr>
          <p:cNvSpPr/>
          <p:nvPr/>
        </p:nvSpPr>
        <p:spPr>
          <a:xfrm>
            <a:off x="0" y="6213231"/>
            <a:ext cx="9144000" cy="644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DF8732-3315-954A-9394-9B6B0BD901A1}"/>
              </a:ext>
            </a:extLst>
          </p:cNvPr>
          <p:cNvSpPr/>
          <p:nvPr/>
        </p:nvSpPr>
        <p:spPr>
          <a:xfrm>
            <a:off x="0" y="3457817"/>
            <a:ext cx="9144000" cy="1059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4A1E2-B543-6449-9CC4-11CFC00B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776"/>
            <a:ext cx="9144000" cy="17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4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47A3-25CF-2440-AECC-3FCB746F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to collect customer insights for PMF:</a:t>
            </a:r>
            <a:br>
              <a:rPr lang="en-GB" sz="3600" dirty="0"/>
            </a:br>
            <a:r>
              <a:rPr lang="en-GB" sz="3600" b="1" dirty="0">
                <a:solidFill>
                  <a:srgbClr val="FF0000"/>
                </a:solidFill>
              </a:rPr>
              <a:t>3. Identify patterns and outliers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CA3A-FB34-1C47-BD7D-A6A17ACF4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C71F-6C6D-2A4A-BF4F-1C3F9B7F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© Copyright String Ventures -- Do not copy, reprint or redistribute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2AE-943E-3A45-8F2A-19388FF01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D91F-11C3-3D42-9E8E-ADC9D563276F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496B2-46BD-3D45-ADCF-11F202752919}"/>
              </a:ext>
            </a:extLst>
          </p:cNvPr>
          <p:cNvCxnSpPr>
            <a:cxnSpLocks/>
          </p:cNvCxnSpPr>
          <p:nvPr/>
        </p:nvCxnSpPr>
        <p:spPr>
          <a:xfrm>
            <a:off x="750278" y="4202210"/>
            <a:ext cx="753601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BA29EA-7EDE-D243-8BED-C34D90296AF0}"/>
              </a:ext>
            </a:extLst>
          </p:cNvPr>
          <p:cNvSpPr txBox="1"/>
          <p:nvPr/>
        </p:nvSpPr>
        <p:spPr>
          <a:xfrm>
            <a:off x="6122068" y="3563902"/>
            <a:ext cx="2224391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Behaviours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B627C-689C-DE42-8317-C5F49D5D82A8}"/>
              </a:ext>
            </a:extLst>
          </p:cNvPr>
          <p:cNvSpPr txBox="1"/>
          <p:nvPr/>
        </p:nvSpPr>
        <p:spPr>
          <a:xfrm>
            <a:off x="6815591" y="4265721"/>
            <a:ext cx="1530868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/>
              <a:t>Desires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1A9F90-73B0-CC4C-82EA-C7194CF7A9EE}"/>
              </a:ext>
            </a:extLst>
          </p:cNvPr>
          <p:cNvSpPr/>
          <p:nvPr/>
        </p:nvSpPr>
        <p:spPr>
          <a:xfrm>
            <a:off x="1529859" y="2176685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732566-598B-4849-B133-B381FCB3F8B6}"/>
              </a:ext>
            </a:extLst>
          </p:cNvPr>
          <p:cNvSpPr/>
          <p:nvPr/>
        </p:nvSpPr>
        <p:spPr>
          <a:xfrm rot="21259893">
            <a:off x="1988302" y="2466858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D957C6-0949-9E47-A20D-2CD65FD283AA}"/>
              </a:ext>
            </a:extLst>
          </p:cNvPr>
          <p:cNvSpPr/>
          <p:nvPr/>
        </p:nvSpPr>
        <p:spPr>
          <a:xfrm rot="524312">
            <a:off x="1166444" y="2564034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5440F8-8E8B-B149-9361-2BAFB35400BB}"/>
              </a:ext>
            </a:extLst>
          </p:cNvPr>
          <p:cNvSpPr/>
          <p:nvPr/>
        </p:nvSpPr>
        <p:spPr>
          <a:xfrm rot="21176335">
            <a:off x="1636240" y="2810218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A8600E-C344-E74D-992A-0292D025B20A}"/>
              </a:ext>
            </a:extLst>
          </p:cNvPr>
          <p:cNvSpPr/>
          <p:nvPr/>
        </p:nvSpPr>
        <p:spPr>
          <a:xfrm rot="550418">
            <a:off x="2076708" y="3104944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D54969-8ECB-3F43-9A8C-95DAEB193208}"/>
              </a:ext>
            </a:extLst>
          </p:cNvPr>
          <p:cNvSpPr/>
          <p:nvPr/>
        </p:nvSpPr>
        <p:spPr>
          <a:xfrm rot="21275041">
            <a:off x="1201633" y="3122259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BE7D9C-CEA4-A847-9107-109954D1C339}"/>
              </a:ext>
            </a:extLst>
          </p:cNvPr>
          <p:cNvSpPr/>
          <p:nvPr/>
        </p:nvSpPr>
        <p:spPr>
          <a:xfrm>
            <a:off x="1645621" y="3368104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A294B0-281A-6D44-BD5D-560A2069D5DA}"/>
              </a:ext>
            </a:extLst>
          </p:cNvPr>
          <p:cNvSpPr/>
          <p:nvPr/>
        </p:nvSpPr>
        <p:spPr>
          <a:xfrm rot="21174011">
            <a:off x="4577850" y="2559817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ADA2FE-7F05-624A-ABE8-C4C04552A90A}"/>
              </a:ext>
            </a:extLst>
          </p:cNvPr>
          <p:cNvSpPr/>
          <p:nvPr/>
        </p:nvSpPr>
        <p:spPr>
          <a:xfrm rot="350027">
            <a:off x="4927528" y="2892163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F7984C-A6B3-4445-9686-9AF4F48462A8}"/>
              </a:ext>
            </a:extLst>
          </p:cNvPr>
          <p:cNvSpPr/>
          <p:nvPr/>
        </p:nvSpPr>
        <p:spPr>
          <a:xfrm rot="21310433">
            <a:off x="2392247" y="2683576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AAD21F-9672-2E48-B9B1-3452027C326F}"/>
              </a:ext>
            </a:extLst>
          </p:cNvPr>
          <p:cNvSpPr/>
          <p:nvPr/>
        </p:nvSpPr>
        <p:spPr>
          <a:xfrm rot="21310433">
            <a:off x="2392247" y="2052338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759FAF-5F0C-3746-9D3E-75EC7BE96A25}"/>
              </a:ext>
            </a:extLst>
          </p:cNvPr>
          <p:cNvSpPr/>
          <p:nvPr/>
        </p:nvSpPr>
        <p:spPr>
          <a:xfrm rot="20703999">
            <a:off x="2814792" y="2353610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E27C14-ECAC-1348-9BA8-F2868FE9A57C}"/>
              </a:ext>
            </a:extLst>
          </p:cNvPr>
          <p:cNvSpPr/>
          <p:nvPr/>
        </p:nvSpPr>
        <p:spPr>
          <a:xfrm rot="21310433">
            <a:off x="2849959" y="2939252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82C76A4-E3CF-8F42-8CEF-5D417DB5D4AD}"/>
              </a:ext>
            </a:extLst>
          </p:cNvPr>
          <p:cNvSpPr/>
          <p:nvPr/>
        </p:nvSpPr>
        <p:spPr>
          <a:xfrm rot="21310433">
            <a:off x="2486320" y="3388731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Does 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C85641-6E1B-DB48-AB16-79629B6B4D6F}"/>
              </a:ext>
            </a:extLst>
          </p:cNvPr>
          <p:cNvSpPr/>
          <p:nvPr/>
        </p:nvSpPr>
        <p:spPr>
          <a:xfrm>
            <a:off x="1529859" y="4545053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A2C6C5-4BF5-B748-AC60-95E3900DDA57}"/>
              </a:ext>
            </a:extLst>
          </p:cNvPr>
          <p:cNvSpPr/>
          <p:nvPr/>
        </p:nvSpPr>
        <p:spPr>
          <a:xfrm rot="21259893">
            <a:off x="1988302" y="4835226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FD8DAE-9D2C-344F-80BB-147A28098CFF}"/>
              </a:ext>
            </a:extLst>
          </p:cNvPr>
          <p:cNvSpPr/>
          <p:nvPr/>
        </p:nvSpPr>
        <p:spPr>
          <a:xfrm rot="524312">
            <a:off x="1166444" y="4932402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57E026-E14E-DD40-AE0C-6B6F29C3629B}"/>
              </a:ext>
            </a:extLst>
          </p:cNvPr>
          <p:cNvSpPr/>
          <p:nvPr/>
        </p:nvSpPr>
        <p:spPr>
          <a:xfrm rot="21176335">
            <a:off x="1636240" y="5178586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  <a:endParaRPr lang="en-GB" sz="1200" b="1" dirty="0">
              <a:solidFill>
                <a:schemeClr val="tx1"/>
              </a:solidFill>
              <a:latin typeface="Marker Felt Wide" panose="02000400000000000000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D1487A-DBEC-B745-BEFB-1EC08264A57B}"/>
              </a:ext>
            </a:extLst>
          </p:cNvPr>
          <p:cNvSpPr/>
          <p:nvPr/>
        </p:nvSpPr>
        <p:spPr>
          <a:xfrm rot="550418">
            <a:off x="2076708" y="5473312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  <a:endParaRPr lang="en-GB" sz="1200" b="1" dirty="0">
              <a:solidFill>
                <a:schemeClr val="tx1"/>
              </a:solidFill>
              <a:latin typeface="Marker Felt Wide" panose="02000400000000000000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DC54BC5-5B02-1548-B63C-88F79584EE6F}"/>
              </a:ext>
            </a:extLst>
          </p:cNvPr>
          <p:cNvSpPr/>
          <p:nvPr/>
        </p:nvSpPr>
        <p:spPr>
          <a:xfrm rot="21275041">
            <a:off x="1201633" y="5490627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  <a:endParaRPr lang="en-GB" sz="1200" b="1" dirty="0">
              <a:solidFill>
                <a:schemeClr val="tx1"/>
              </a:solidFill>
              <a:latin typeface="Marker Felt Wide" panose="02000400000000000000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A4C981-AEB4-A248-998B-581404BAF395}"/>
              </a:ext>
            </a:extLst>
          </p:cNvPr>
          <p:cNvSpPr/>
          <p:nvPr/>
        </p:nvSpPr>
        <p:spPr>
          <a:xfrm>
            <a:off x="1645621" y="5736472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DBFF3A6-7118-DF4D-982C-45E87349DD18}"/>
              </a:ext>
            </a:extLst>
          </p:cNvPr>
          <p:cNvSpPr/>
          <p:nvPr/>
        </p:nvSpPr>
        <p:spPr>
          <a:xfrm rot="21174011">
            <a:off x="4448897" y="4963354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B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1939E7-913D-0449-8D81-5D80E118FB65}"/>
              </a:ext>
            </a:extLst>
          </p:cNvPr>
          <p:cNvSpPr/>
          <p:nvPr/>
        </p:nvSpPr>
        <p:spPr>
          <a:xfrm rot="350027">
            <a:off x="4798575" y="5295700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5C595F-7521-C74A-ADCE-923D6803018E}"/>
              </a:ext>
            </a:extLst>
          </p:cNvPr>
          <p:cNvSpPr/>
          <p:nvPr/>
        </p:nvSpPr>
        <p:spPr>
          <a:xfrm rot="21310433">
            <a:off x="2392247" y="5051944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  <a:endParaRPr lang="en-GB" sz="1200" b="1" dirty="0">
              <a:solidFill>
                <a:schemeClr val="tx1"/>
              </a:solidFill>
              <a:latin typeface="Marker Felt Wide" panose="02000400000000000000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052555E-381A-E341-B595-D9BE2B700F83}"/>
              </a:ext>
            </a:extLst>
          </p:cNvPr>
          <p:cNvSpPr/>
          <p:nvPr/>
        </p:nvSpPr>
        <p:spPr>
          <a:xfrm rot="21310433">
            <a:off x="2392247" y="4420706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  <a:endParaRPr lang="en-GB" sz="1200" b="1" dirty="0">
              <a:solidFill>
                <a:schemeClr val="tx1"/>
              </a:solidFill>
              <a:latin typeface="Marker Felt Wide" panose="02000400000000000000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747385-124F-F849-AD9A-CF24D49E894B}"/>
              </a:ext>
            </a:extLst>
          </p:cNvPr>
          <p:cNvSpPr/>
          <p:nvPr/>
        </p:nvSpPr>
        <p:spPr>
          <a:xfrm rot="20703999">
            <a:off x="2814792" y="4721978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0F01A4-3FBF-AC4C-8294-AD9C01960046}"/>
              </a:ext>
            </a:extLst>
          </p:cNvPr>
          <p:cNvSpPr/>
          <p:nvPr/>
        </p:nvSpPr>
        <p:spPr>
          <a:xfrm rot="21310433">
            <a:off x="2849959" y="5307620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EB29B05-E7C2-1A44-9B16-43EE9E456208}"/>
              </a:ext>
            </a:extLst>
          </p:cNvPr>
          <p:cNvSpPr/>
          <p:nvPr/>
        </p:nvSpPr>
        <p:spPr>
          <a:xfrm rot="21310433">
            <a:off x="2486320" y="5757099"/>
            <a:ext cx="515816" cy="492369"/>
          </a:xfrm>
          <a:prstGeom prst="rect">
            <a:avLst/>
          </a:prstGeom>
          <a:solidFill>
            <a:srgbClr val="FFFF00"/>
          </a:solidFill>
          <a:ln>
            <a:solidFill>
              <a:srgbClr val="B8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Marker Felt Wide" panose="02000400000000000000" pitchFamily="2" charset="77"/>
              </a:rPr>
              <a:t>Wants A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040B725-DE46-ED49-9015-3A0F4822A5B8}"/>
              </a:ext>
            </a:extLst>
          </p:cNvPr>
          <p:cNvSpPr/>
          <p:nvPr/>
        </p:nvSpPr>
        <p:spPr>
          <a:xfrm>
            <a:off x="750278" y="1690690"/>
            <a:ext cx="3176953" cy="240019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8F5358-7487-B247-AE40-7CC3C95B4A71}"/>
              </a:ext>
            </a:extLst>
          </p:cNvPr>
          <p:cNvCxnSpPr/>
          <p:nvPr/>
        </p:nvCxnSpPr>
        <p:spPr>
          <a:xfrm>
            <a:off x="2628474" y="1488831"/>
            <a:ext cx="161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2E2CAD1-3125-1747-990C-268B6CCD66CC}"/>
              </a:ext>
            </a:extLst>
          </p:cNvPr>
          <p:cNvCxnSpPr/>
          <p:nvPr/>
        </p:nvCxnSpPr>
        <p:spPr>
          <a:xfrm>
            <a:off x="4993164" y="1488831"/>
            <a:ext cx="1615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416FCB89-3C19-2E48-BA16-D308329BC5C1}"/>
              </a:ext>
            </a:extLst>
          </p:cNvPr>
          <p:cNvSpPr/>
          <p:nvPr/>
        </p:nvSpPr>
        <p:spPr>
          <a:xfrm>
            <a:off x="4168313" y="2281570"/>
            <a:ext cx="1646334" cy="132556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9B1B766-94DF-D147-A100-37FCECFD1B1D}"/>
              </a:ext>
            </a:extLst>
          </p:cNvPr>
          <p:cNvCxnSpPr>
            <a:cxnSpLocks/>
          </p:cNvCxnSpPr>
          <p:nvPr/>
        </p:nvCxnSpPr>
        <p:spPr>
          <a:xfrm flipV="1">
            <a:off x="3021934" y="1585505"/>
            <a:ext cx="555412" cy="591180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69A19F0-20D8-D840-ADAF-E732C3A29AF5}"/>
              </a:ext>
            </a:extLst>
          </p:cNvPr>
          <p:cNvCxnSpPr>
            <a:cxnSpLocks/>
          </p:cNvCxnSpPr>
          <p:nvPr/>
        </p:nvCxnSpPr>
        <p:spPr>
          <a:xfrm flipV="1">
            <a:off x="5303785" y="1625909"/>
            <a:ext cx="510862" cy="948676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lide Number Placeholder 5">
            <a:extLst>
              <a:ext uri="{FF2B5EF4-FFF2-40B4-BE49-F238E27FC236}">
                <a16:creationId xmlns:a16="http://schemas.microsoft.com/office/drawing/2014/main" id="{9150ED80-7B6A-A94F-8329-F809BC152CD0}"/>
              </a:ext>
            </a:extLst>
          </p:cNvPr>
          <p:cNvSpPr txBox="1">
            <a:spLocks/>
          </p:cNvSpPr>
          <p:nvPr/>
        </p:nvSpPr>
        <p:spPr>
          <a:xfrm>
            <a:off x="8380075" y="6448951"/>
            <a:ext cx="644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F7D91F-11C3-3D42-9E8E-ADC9D56327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47A3-25CF-2440-AECC-3FCB746F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to collect customer insights for PMF:</a:t>
            </a:r>
            <a:br>
              <a:rPr lang="en-GB" sz="3600" dirty="0"/>
            </a:br>
            <a:r>
              <a:rPr lang="en-GB" sz="3600" b="1" dirty="0">
                <a:solidFill>
                  <a:srgbClr val="FF0000"/>
                </a:solidFill>
              </a:rPr>
              <a:t>4. Apply and rigorously test your 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CA3A-FB34-1C47-BD7D-A6A17ACF4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C71F-6C6D-2A4A-BF4F-1C3F9B7F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© Copyright String Ventures -- Do not copy, reprint or redistribute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2AE-943E-3A45-8F2A-19388FF01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D91F-11C3-3D42-9E8E-ADC9D563276F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 descr="113794-004-E1BD38C7.jpg">
            <a:extLst>
              <a:ext uri="{FF2B5EF4-FFF2-40B4-BE49-F238E27FC236}">
                <a16:creationId xmlns:a16="http://schemas.microsoft.com/office/drawing/2014/main" id="{7F57D424-0AB2-FB4F-A32C-6385CAF00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1" y="2039204"/>
            <a:ext cx="2131063" cy="2845633"/>
          </a:xfrm>
          <a:prstGeom prst="rect">
            <a:avLst/>
          </a:prstGeom>
          <a:ln>
            <a:solidFill>
              <a:srgbClr val="6D9FFF">
                <a:alpha val="70000"/>
              </a:srgb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405B66-7BE0-4348-85AC-F69C3EE9C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44" y="2030655"/>
            <a:ext cx="4259972" cy="2854181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0E045193-46F6-0246-8D1F-7CB24023EF8B}"/>
              </a:ext>
            </a:extLst>
          </p:cNvPr>
          <p:cNvSpPr txBox="1">
            <a:spLocks/>
          </p:cNvSpPr>
          <p:nvPr/>
        </p:nvSpPr>
        <p:spPr>
          <a:xfrm>
            <a:off x="178777" y="5225927"/>
            <a:ext cx="8763000" cy="838199"/>
          </a:xfrm>
          <a:prstGeom prst="rect">
            <a:avLst/>
          </a:prstGeom>
          <a:ln w="34925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dirty="0"/>
              <a:t>Entrepreneur = </a:t>
            </a:r>
            <a:r>
              <a:rPr lang="tr-TR" sz="4000" dirty="0">
                <a:solidFill>
                  <a:srgbClr val="FF0000"/>
                </a:solidFill>
              </a:rPr>
              <a:t>Business </a:t>
            </a:r>
            <a:r>
              <a:rPr lang="tr-TR" sz="4000" dirty="0" err="1">
                <a:solidFill>
                  <a:srgbClr val="FF0000"/>
                </a:solidFill>
              </a:rPr>
              <a:t>Experimentalist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F2E30-FD1C-1349-B86E-BDD9BDB2F361}"/>
              </a:ext>
            </a:extLst>
          </p:cNvPr>
          <p:cNvSpPr/>
          <p:nvPr/>
        </p:nvSpPr>
        <p:spPr>
          <a:xfrm>
            <a:off x="7986463" y="4368784"/>
            <a:ext cx="823314" cy="9605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700" dirty="0"/>
              <a:t>Peter</a:t>
            </a:r>
          </a:p>
          <a:p>
            <a:pPr algn="ctr"/>
            <a:r>
              <a:rPr lang="en-GB" sz="1700" dirty="0"/>
              <a:t>Drucker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19D072-041A-0E46-84E9-A7653F785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321" y="4368783"/>
            <a:ext cx="906141" cy="9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0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47A3-25CF-2440-AECC-3FCB746F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to collect customer insights for PMF:</a:t>
            </a:r>
            <a:br>
              <a:rPr lang="en-GB" sz="3600" dirty="0"/>
            </a:br>
            <a:r>
              <a:rPr lang="en-GB" sz="3600" b="1" dirty="0">
                <a:solidFill>
                  <a:srgbClr val="FF0000"/>
                </a:solidFill>
              </a:rPr>
              <a:t>5. Learn from your customer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CA3A-FB34-1C47-BD7D-A6A17ACF4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C71F-6C6D-2A4A-BF4F-1C3F9B7F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© Copyright String Ventures -- Do not copy, reprint or redistribute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2AE-943E-3A45-8F2A-19388FF01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D91F-11C3-3D42-9E8E-ADC9D563276F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EC5A4F-7223-304F-B2DB-DBCC23DA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093319" cy="4340714"/>
          </a:xfrm>
        </p:spPr>
        <p:txBody>
          <a:bodyPr>
            <a:normAutofit/>
          </a:bodyPr>
          <a:lstStyle/>
          <a:p>
            <a:r>
              <a:rPr lang="en-GB" dirty="0"/>
              <a:t>Who exactly is your customer?</a:t>
            </a:r>
          </a:p>
          <a:p>
            <a:pPr lvl="1"/>
            <a:r>
              <a:rPr lang="en-GB" sz="2000" dirty="0"/>
              <a:t>Are they looking for a solution for somebody else?</a:t>
            </a:r>
          </a:p>
          <a:p>
            <a:pPr lvl="1"/>
            <a:r>
              <a:rPr lang="en-GB" sz="2000" dirty="0"/>
              <a:t>Who is the decision maker, who will use the product?</a:t>
            </a:r>
          </a:p>
          <a:p>
            <a:r>
              <a:rPr lang="en-GB" dirty="0"/>
              <a:t>Why do they need this solution?</a:t>
            </a:r>
          </a:p>
          <a:p>
            <a:pPr lvl="1"/>
            <a:r>
              <a:rPr lang="en-GB" sz="2000" dirty="0"/>
              <a:t>If there is pain, there is a “Story”</a:t>
            </a:r>
          </a:p>
          <a:p>
            <a:pPr lvl="1"/>
            <a:r>
              <a:rPr lang="en-GB" sz="2000" dirty="0"/>
              <a:t>Seek a “Story”: which experiences led you to our product?</a:t>
            </a:r>
          </a:p>
          <a:p>
            <a:r>
              <a:rPr lang="en-GB" dirty="0"/>
              <a:t>What alternatives they tried/used?</a:t>
            </a:r>
          </a:p>
          <a:p>
            <a:pPr lvl="1"/>
            <a:r>
              <a:rPr lang="en-GB" sz="2000" dirty="0"/>
              <a:t>Not only products but also alternative, manual ways if applicable</a:t>
            </a:r>
          </a:p>
          <a:p>
            <a:r>
              <a:rPr lang="en-GB" dirty="0"/>
              <a:t>What matters them most about that problem?</a:t>
            </a:r>
          </a:p>
          <a:p>
            <a:r>
              <a:rPr lang="en-GB" dirty="0"/>
              <a:t>If they had a magic wand, what would they do?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FE1AC2-4F5F-6144-9A10-9263CA3D8987}"/>
              </a:ext>
            </a:extLst>
          </p:cNvPr>
          <p:cNvSpPr/>
          <p:nvPr/>
        </p:nvSpPr>
        <p:spPr>
          <a:xfrm rot="21282750">
            <a:off x="7155505" y="1416164"/>
            <a:ext cx="1621989" cy="9219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F5C3677-86EA-CE41-9433-69B67E1C4274}"/>
              </a:ext>
            </a:extLst>
          </p:cNvPr>
          <p:cNvSpPr/>
          <p:nvPr/>
        </p:nvSpPr>
        <p:spPr>
          <a:xfrm>
            <a:off x="7208414" y="1460620"/>
            <a:ext cx="1513554" cy="8644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/>
              <a:t>* Prefer 1to1 meeting or a phone call</a:t>
            </a:r>
          </a:p>
        </p:txBody>
      </p:sp>
    </p:spTree>
    <p:extLst>
      <p:ext uri="{BB962C8B-B14F-4D97-AF65-F5344CB8AC3E}">
        <p14:creationId xmlns:p14="http://schemas.microsoft.com/office/powerpoint/2010/main" val="319732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47A3-25CF-2440-AECC-3FCB746F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799953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/>
              <a:t>First find the PMF, only then try to Grow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CA3A-FB34-1C47-BD7D-A6A17ACF4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C71F-6C6D-2A4A-BF4F-1C3F9B7F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© Copyright String Ventures -- Do not copy, reprint or redistribute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2AE-943E-3A45-8F2A-19388FF01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D91F-11C3-3D42-9E8E-ADC9D563276F}" type="slidenum">
              <a:rPr lang="en-US" smtClean="0"/>
              <a:t>13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EC5A4F-7223-304F-B2DB-DBCC23DA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Growth is costly, know when you’ve find the PMF</a:t>
            </a:r>
          </a:p>
          <a:p>
            <a:pPr lvl="1"/>
            <a:r>
              <a:rPr lang="en-GB" dirty="0"/>
              <a:t>Find your OMTM (One Metric That Matters)</a:t>
            </a:r>
          </a:p>
          <a:p>
            <a:pPr lvl="1"/>
            <a:r>
              <a:rPr lang="en-GB" dirty="0"/>
              <a:t>If your </a:t>
            </a:r>
            <a:r>
              <a:rPr lang="en-GB" dirty="0">
                <a:solidFill>
                  <a:srgbClr val="FF0000"/>
                </a:solidFill>
              </a:rPr>
              <a:t>weekly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OMTM growth &lt; 5%</a:t>
            </a:r>
            <a:r>
              <a:rPr lang="en-GB" dirty="0"/>
              <a:t>: you are not a </a:t>
            </a:r>
            <a:r>
              <a:rPr lang="en-GB" dirty="0" err="1"/>
              <a:t>startup</a:t>
            </a:r>
            <a:r>
              <a:rPr lang="en-GB" dirty="0"/>
              <a:t>, pivot or continue iterating</a:t>
            </a:r>
          </a:p>
          <a:p>
            <a:pPr lvl="1"/>
            <a:r>
              <a:rPr lang="en-GB" dirty="0"/>
              <a:t>Your OMTM should be your brutally honest friend</a:t>
            </a:r>
          </a:p>
          <a:p>
            <a:pPr lvl="1"/>
            <a:r>
              <a:rPr lang="en-GB" dirty="0"/>
              <a:t>Put weekly OMTM changes on office wall, each team member should know and work for it with all heart</a:t>
            </a:r>
          </a:p>
          <a:p>
            <a:r>
              <a:rPr lang="en-GB" dirty="0"/>
              <a:t>Step on gas and grow aggressively, when: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Weekly OMTM growth &gt; 7%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Monthly churn &lt; 5%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LTV &gt; 3 X CAC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41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76B5-D12B-0945-B71E-F25B0192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Inspiration for </a:t>
            </a:r>
            <a:r>
              <a:rPr lang="en-GB" sz="3600" dirty="0"/>
              <a:t>new challengers               </a:t>
            </a:r>
            <a:r>
              <a:rPr lang="en-US" sz="3600" dirty="0"/>
              <a:t>and a warning to the established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CA7669-BC9C-274D-A9B1-C73C7C025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318" y="1825625"/>
            <a:ext cx="7687363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B2F-FCD6-2C47-868F-6BEB7A3F6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</p:spPr>
        <p:txBody>
          <a:bodyPr/>
          <a:lstStyle/>
          <a:p>
            <a:fld id="{21E3152C-33D5-2844-9E66-28806A7DE7B9}" type="datetime4">
              <a:rPr lang="en-US" smtClean="0"/>
              <a:t>May 21,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6390-BDFA-2C4F-92D1-D7B72C5D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</p:spPr>
        <p:txBody>
          <a:bodyPr/>
          <a:lstStyle/>
          <a:p>
            <a:r>
              <a:rPr lang="en-US"/>
              <a:t>© Copyright String Ventures -- Do not copy, reprint or redistribute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2F47-34BF-BD4A-93E2-798DFA11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</p:spPr>
        <p:txBody>
          <a:bodyPr/>
          <a:lstStyle/>
          <a:p>
            <a:fld id="{7EF7D91F-11C3-3D42-9E8E-ADC9D5632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3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76B5-D12B-0945-B71E-F25B0192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When markets are rapidly changing,   there are only brief equilibrium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CE17-3F78-934D-92FA-8026937C8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675" y="2048363"/>
            <a:ext cx="3943350" cy="3578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Rapidly changing             outside forces due to:</a:t>
            </a:r>
          </a:p>
          <a:p>
            <a:r>
              <a:rPr lang="en-GB" sz="2400" dirty="0"/>
              <a:t>Technology</a:t>
            </a:r>
          </a:p>
          <a:p>
            <a:r>
              <a:rPr lang="en-GB" sz="2400" dirty="0"/>
              <a:t>Culture</a:t>
            </a:r>
          </a:p>
          <a:p>
            <a:r>
              <a:rPr lang="en-GB" sz="2400" dirty="0"/>
              <a:t>Customer Behaviour</a:t>
            </a:r>
          </a:p>
          <a:p>
            <a:r>
              <a:rPr lang="en-GB" sz="2400" dirty="0"/>
              <a:t>Regulation</a:t>
            </a:r>
          </a:p>
          <a:p>
            <a:r>
              <a:rPr lang="en-GB" sz="2400" dirty="0"/>
              <a:t>Market forces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B2F-FCD6-2C47-868F-6BEB7A3F6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</p:spPr>
        <p:txBody>
          <a:bodyPr/>
          <a:lstStyle/>
          <a:p>
            <a:fld id="{21E3152C-33D5-2844-9E66-28806A7DE7B9}" type="datetime4">
              <a:rPr lang="en-GB" smtClean="0"/>
              <a:t>21 May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6390-BDFA-2C4F-92D1-D7B72C5D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</p:spPr>
        <p:txBody>
          <a:bodyPr/>
          <a:lstStyle/>
          <a:p>
            <a:r>
              <a:rPr lang="en-GB"/>
              <a:t>© Copyright String Ventures -- Do not copy, reprint or redistribute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2F47-34BF-BD4A-93E2-798DFA11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</p:spPr>
        <p:txBody>
          <a:bodyPr/>
          <a:lstStyle/>
          <a:p>
            <a:fld id="{7EF7D91F-11C3-3D42-9E8E-ADC9D563276F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FA5B6-2CAF-594E-8E3C-E71247A8C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74" y="2198932"/>
            <a:ext cx="3005504" cy="28487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D7682C-6964-E744-ADEE-C42716E0705E}"/>
              </a:ext>
            </a:extLst>
          </p:cNvPr>
          <p:cNvSpPr/>
          <p:nvPr/>
        </p:nvSpPr>
        <p:spPr>
          <a:xfrm>
            <a:off x="7587163" y="2938682"/>
            <a:ext cx="11443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New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Needs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Emerge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789EA-72E1-F44C-9B85-9DA691988CC4}"/>
              </a:ext>
            </a:extLst>
          </p:cNvPr>
          <p:cNvSpPr/>
          <p:nvPr/>
        </p:nvSpPr>
        <p:spPr>
          <a:xfrm>
            <a:off x="2004067" y="4728139"/>
            <a:ext cx="54694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400"/>
              <a:t>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763E5B-4287-BE49-9D30-BCF318927EA2}"/>
              </a:ext>
            </a:extLst>
          </p:cNvPr>
          <p:cNvSpPr/>
          <p:nvPr/>
        </p:nvSpPr>
        <p:spPr>
          <a:xfrm rot="16200000">
            <a:off x="321567" y="3319512"/>
            <a:ext cx="8346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/>
              <a:t>Change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70A5BE-03BD-7A48-AB47-276605753D8C}"/>
              </a:ext>
            </a:extLst>
          </p:cNvPr>
          <p:cNvCxnSpPr>
            <a:cxnSpLocks/>
          </p:cNvCxnSpPr>
          <p:nvPr/>
        </p:nvCxnSpPr>
        <p:spPr>
          <a:xfrm>
            <a:off x="6629397" y="2048363"/>
            <a:ext cx="873369" cy="14937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631097-F681-4A4E-BFC5-E3BC048895FA}"/>
              </a:ext>
            </a:extLst>
          </p:cNvPr>
          <p:cNvCxnSpPr>
            <a:cxnSpLocks/>
          </p:cNvCxnSpPr>
          <p:nvPr/>
        </p:nvCxnSpPr>
        <p:spPr>
          <a:xfrm flipV="1">
            <a:off x="6629397" y="3530417"/>
            <a:ext cx="873369" cy="14937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6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76B5-D12B-0945-B71E-F25B0192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Make something people </a:t>
            </a:r>
            <a:r>
              <a:rPr lang="en-US" sz="3600" dirty="0">
                <a:solidFill>
                  <a:srgbClr val="FF0000"/>
                </a:solidFill>
              </a:rPr>
              <a:t>really </a:t>
            </a:r>
            <a:r>
              <a:rPr lang="en-US" sz="3600" dirty="0"/>
              <a:t>want </a:t>
            </a:r>
            <a:r>
              <a:rPr lang="en-US" sz="3600" dirty="0">
                <a:solidFill>
                  <a:srgbClr val="FF0000"/>
                </a:solidFill>
              </a:rPr>
              <a:t>now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B2F-FCD6-2C47-868F-6BEB7A3F6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</p:spPr>
        <p:txBody>
          <a:bodyPr/>
          <a:lstStyle/>
          <a:p>
            <a:fld id="{21E3152C-33D5-2844-9E66-28806A7DE7B9}" type="datetime4">
              <a:rPr lang="en-US" smtClean="0"/>
              <a:t>May 21,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6390-BDFA-2C4F-92D1-D7B72C5D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</p:spPr>
        <p:txBody>
          <a:bodyPr/>
          <a:lstStyle/>
          <a:p>
            <a:r>
              <a:rPr lang="en-US"/>
              <a:t>© Copyright String Ventures -- Do not copy, reprint or redistribute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2F47-34BF-BD4A-93E2-798DFA11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</p:spPr>
        <p:txBody>
          <a:bodyPr/>
          <a:lstStyle/>
          <a:p>
            <a:fld id="{7EF7D91F-11C3-3D42-9E8E-ADC9D563276F}" type="slidenum">
              <a:rPr lang="en-US" smtClean="0"/>
              <a:t>4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783D691-3333-EB4A-B606-67312A5D26C4}"/>
              </a:ext>
            </a:extLst>
          </p:cNvPr>
          <p:cNvSpPr/>
          <p:nvPr/>
        </p:nvSpPr>
        <p:spPr>
          <a:xfrm rot="10800000">
            <a:off x="1986110" y="1690483"/>
            <a:ext cx="2192215" cy="2051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5F3FA18E-D57E-5F44-A74F-933F06170DA5}"/>
              </a:ext>
            </a:extLst>
          </p:cNvPr>
          <p:cNvSpPr/>
          <p:nvPr/>
        </p:nvSpPr>
        <p:spPr>
          <a:xfrm rot="3714068">
            <a:off x="1034868" y="3304654"/>
            <a:ext cx="2192215" cy="2051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EFC7DD6A-815C-2849-8A08-391B5CAE66E1}"/>
              </a:ext>
            </a:extLst>
          </p:cNvPr>
          <p:cNvSpPr/>
          <p:nvPr/>
        </p:nvSpPr>
        <p:spPr>
          <a:xfrm rot="3714068">
            <a:off x="3459618" y="3300836"/>
            <a:ext cx="2192215" cy="20515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39FCE-B6D5-8940-9BF9-BC2710AC4F94}"/>
              </a:ext>
            </a:extLst>
          </p:cNvPr>
          <p:cNvSpPr txBox="1"/>
          <p:nvPr/>
        </p:nvSpPr>
        <p:spPr>
          <a:xfrm>
            <a:off x="2204483" y="1814710"/>
            <a:ext cx="18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What’s Valuable?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7F416B-E431-FA45-9EEB-A09E0448B630}"/>
              </a:ext>
            </a:extLst>
          </p:cNvPr>
          <p:cNvSpPr txBox="1"/>
          <p:nvPr/>
        </p:nvSpPr>
        <p:spPr>
          <a:xfrm>
            <a:off x="3256445" y="3956072"/>
            <a:ext cx="2067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What’s Alternatives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Missing?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B8CE81-F8BE-0942-998F-F17A1DDCB272}"/>
              </a:ext>
            </a:extLst>
          </p:cNvPr>
          <p:cNvSpPr txBox="1"/>
          <p:nvPr/>
        </p:nvSpPr>
        <p:spPr>
          <a:xfrm>
            <a:off x="1206012" y="3951739"/>
            <a:ext cx="1252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Team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can do?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8AA7989-6004-754A-964C-54B214A81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42" y="3113565"/>
            <a:ext cx="1270496" cy="12704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48C53B-DD5D-9A41-9D6F-61732934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309" y="1924943"/>
            <a:ext cx="960509" cy="96050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CC414DB-91EE-5B48-8262-73A538B03275}"/>
              </a:ext>
            </a:extLst>
          </p:cNvPr>
          <p:cNvSpPr/>
          <p:nvPr/>
        </p:nvSpPr>
        <p:spPr>
          <a:xfrm>
            <a:off x="7290818" y="1924943"/>
            <a:ext cx="823314" cy="9605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Peter</a:t>
            </a:r>
          </a:p>
          <a:p>
            <a:pPr algn="ctr"/>
            <a:r>
              <a:rPr lang="en-GB" dirty="0" err="1"/>
              <a:t>Thiel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13F630-E2AE-6949-9D8F-84AF95C59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833" y="3300648"/>
            <a:ext cx="1801299" cy="100872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B36D3A6-F860-C64F-BFB8-D1AC35BE3697}"/>
              </a:ext>
            </a:extLst>
          </p:cNvPr>
          <p:cNvSpPr/>
          <p:nvPr/>
        </p:nvSpPr>
        <p:spPr>
          <a:xfrm>
            <a:off x="5931774" y="4542957"/>
            <a:ext cx="2495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$500k -&gt; $1b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</a:rPr>
              <a:t>2,000 X</a:t>
            </a:r>
          </a:p>
        </p:txBody>
      </p:sp>
    </p:spTree>
    <p:extLst>
      <p:ext uri="{BB962C8B-B14F-4D97-AF65-F5344CB8AC3E}">
        <p14:creationId xmlns:p14="http://schemas.microsoft.com/office/powerpoint/2010/main" val="324193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76B5-D12B-0945-B71E-F25B0192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latecomer like Google turned into the search monopoly?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B2F-FCD6-2C47-868F-6BEB7A3F6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</p:spPr>
        <p:txBody>
          <a:bodyPr/>
          <a:lstStyle/>
          <a:p>
            <a:fld id="{21E3152C-33D5-2844-9E66-28806A7DE7B9}" type="datetime4">
              <a:rPr lang="en-US" smtClean="0"/>
              <a:t>May 21,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6390-BDFA-2C4F-92D1-D7B72C5D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</p:spPr>
        <p:txBody>
          <a:bodyPr/>
          <a:lstStyle/>
          <a:p>
            <a:r>
              <a:rPr lang="en-US"/>
              <a:t>© Copyright String Ventures -- Do not copy, reprint or redistribute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2F47-34BF-BD4A-93E2-798DFA11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</p:spPr>
        <p:txBody>
          <a:bodyPr/>
          <a:lstStyle/>
          <a:p>
            <a:fld id="{7EF7D91F-11C3-3D42-9E8E-ADC9D563276F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A3EED0-8902-FB4C-AE14-17819DB5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7" y="2701534"/>
            <a:ext cx="3943350" cy="1166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1EC3DA-1F83-9F40-A7FF-A65EF75C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14" y="2069122"/>
            <a:ext cx="1477109" cy="3329353"/>
          </a:xfrm>
          <a:prstGeom prst="rect">
            <a:avLst/>
          </a:prstGeom>
        </p:spPr>
      </p:pic>
      <p:sp>
        <p:nvSpPr>
          <p:cNvPr id="14" name="Can 13">
            <a:extLst>
              <a:ext uri="{FF2B5EF4-FFF2-40B4-BE49-F238E27FC236}">
                <a16:creationId xmlns:a16="http://schemas.microsoft.com/office/drawing/2014/main" id="{0DDFC2B9-9008-ED4C-908B-A4E869BF2B36}"/>
              </a:ext>
            </a:extLst>
          </p:cNvPr>
          <p:cNvSpPr/>
          <p:nvPr/>
        </p:nvSpPr>
        <p:spPr>
          <a:xfrm>
            <a:off x="352936" y="4224882"/>
            <a:ext cx="3972881" cy="5722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A8D95645-34B6-DB4E-B7E0-3E958CA94901}"/>
              </a:ext>
            </a:extLst>
          </p:cNvPr>
          <p:cNvSpPr/>
          <p:nvPr/>
        </p:nvSpPr>
        <p:spPr>
          <a:xfrm>
            <a:off x="8039223" y="2069123"/>
            <a:ext cx="410307" cy="332935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BD984-DCAC-6B41-B68C-E32B33D1092A}"/>
              </a:ext>
            </a:extLst>
          </p:cNvPr>
          <p:cNvSpPr txBox="1"/>
          <p:nvPr/>
        </p:nvSpPr>
        <p:spPr>
          <a:xfrm>
            <a:off x="4716873" y="2701534"/>
            <a:ext cx="8942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vs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2AC04B-CBD7-574F-8BA7-04B95E90264A}"/>
              </a:ext>
            </a:extLst>
          </p:cNvPr>
          <p:cNvSpPr/>
          <p:nvPr/>
        </p:nvSpPr>
        <p:spPr>
          <a:xfrm>
            <a:off x="382467" y="2701534"/>
            <a:ext cx="3943350" cy="1166858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119CD-C807-C542-B589-6ADE009A5067}"/>
              </a:ext>
            </a:extLst>
          </p:cNvPr>
          <p:cNvSpPr/>
          <p:nvPr/>
        </p:nvSpPr>
        <p:spPr>
          <a:xfrm>
            <a:off x="6002213" y="2088673"/>
            <a:ext cx="1477110" cy="3309801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DD874-10BA-7A4A-9CED-C236DEF28072}"/>
              </a:ext>
            </a:extLst>
          </p:cNvPr>
          <p:cNvSpPr txBox="1"/>
          <p:nvPr/>
        </p:nvSpPr>
        <p:spPr>
          <a:xfrm>
            <a:off x="1427253" y="4410859"/>
            <a:ext cx="177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Broad &amp; Shallow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A84F6-0A7D-9848-A007-AA69E08604AC}"/>
              </a:ext>
            </a:extLst>
          </p:cNvPr>
          <p:cNvSpPr txBox="1"/>
          <p:nvPr/>
        </p:nvSpPr>
        <p:spPr>
          <a:xfrm rot="16200000">
            <a:off x="7432272" y="3683726"/>
            <a:ext cx="16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Narrow &amp; Deep</a:t>
            </a:r>
          </a:p>
        </p:txBody>
      </p:sp>
    </p:spTree>
    <p:extLst>
      <p:ext uri="{BB962C8B-B14F-4D97-AF65-F5344CB8AC3E}">
        <p14:creationId xmlns:p14="http://schemas.microsoft.com/office/powerpoint/2010/main" val="402010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76B5-D12B-0945-B71E-F25B0192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 narrow &amp; deep, then expand into new circles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B2F-FCD6-2C47-868F-6BEB7A3F6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</p:spPr>
        <p:txBody>
          <a:bodyPr/>
          <a:lstStyle/>
          <a:p>
            <a:fld id="{21E3152C-33D5-2844-9E66-28806A7DE7B9}" type="datetime4">
              <a:rPr lang="en-US" smtClean="0"/>
              <a:t>May 21,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6390-BDFA-2C4F-92D1-D7B72C5D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</p:spPr>
        <p:txBody>
          <a:bodyPr/>
          <a:lstStyle/>
          <a:p>
            <a:r>
              <a:rPr lang="en-US"/>
              <a:t>© Copyright String Ventures -- Do not copy, reprint or redistribute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2F47-34BF-BD4A-93E2-798DFA11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</p:spPr>
        <p:txBody>
          <a:bodyPr/>
          <a:lstStyle/>
          <a:p>
            <a:fld id="{7EF7D91F-11C3-3D42-9E8E-ADC9D563276F}" type="slidenum">
              <a:rPr lang="en-US" smtClean="0"/>
              <a:t>6</a:t>
            </a:fld>
            <a:endParaRPr lang="en-US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20FC7C30-E2F9-4C47-8031-222CA6CFB9CA}"/>
              </a:ext>
            </a:extLst>
          </p:cNvPr>
          <p:cNvSpPr/>
          <p:nvPr/>
        </p:nvSpPr>
        <p:spPr>
          <a:xfrm>
            <a:off x="3141792" y="2289725"/>
            <a:ext cx="550287" cy="33021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84CF7D46-A31D-FB4F-BBEC-9EBB2C6227DE}"/>
              </a:ext>
            </a:extLst>
          </p:cNvPr>
          <p:cNvSpPr/>
          <p:nvPr/>
        </p:nvSpPr>
        <p:spPr>
          <a:xfrm>
            <a:off x="2558394" y="2113980"/>
            <a:ext cx="1717082" cy="3630329"/>
          </a:xfrm>
          <a:prstGeom prst="can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144374A8-39CB-5F45-B6D4-0542080F11DD}"/>
              </a:ext>
            </a:extLst>
          </p:cNvPr>
          <p:cNvSpPr/>
          <p:nvPr/>
        </p:nvSpPr>
        <p:spPr>
          <a:xfrm>
            <a:off x="1810874" y="1938134"/>
            <a:ext cx="3241779" cy="3970298"/>
          </a:xfrm>
          <a:prstGeom prst="ca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>
            <a:extLst>
              <a:ext uri="{FF2B5EF4-FFF2-40B4-BE49-F238E27FC236}">
                <a16:creationId xmlns:a16="http://schemas.microsoft.com/office/drawing/2014/main" id="{E2EDAEF4-0EA3-0C46-9A12-F23E2CF8E45A}"/>
              </a:ext>
            </a:extLst>
          </p:cNvPr>
          <p:cNvSpPr/>
          <p:nvPr/>
        </p:nvSpPr>
        <p:spPr>
          <a:xfrm>
            <a:off x="1039907" y="1774009"/>
            <a:ext cx="4800947" cy="4543019"/>
          </a:xfrm>
          <a:prstGeom prst="can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E513EE-448B-3F4F-974A-AEA23E67BE90}"/>
              </a:ext>
            </a:extLst>
          </p:cNvPr>
          <p:cNvCxnSpPr/>
          <p:nvPr/>
        </p:nvCxnSpPr>
        <p:spPr>
          <a:xfrm flipV="1">
            <a:off x="3434865" y="1465385"/>
            <a:ext cx="0" cy="894679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DCD70F-4D27-0743-AE97-CD8567BDE6DC}"/>
              </a:ext>
            </a:extLst>
          </p:cNvPr>
          <p:cNvCxnSpPr/>
          <p:nvPr/>
        </p:nvCxnSpPr>
        <p:spPr>
          <a:xfrm>
            <a:off x="3423142" y="1465385"/>
            <a:ext cx="273147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7A66D6A-B0FB-AE48-9D26-2AA0CC8BF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599" y="3940817"/>
            <a:ext cx="2154751" cy="21547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F68CB6-9B20-6E45-BD5F-8FE09449E81B}"/>
              </a:ext>
            </a:extLst>
          </p:cNvPr>
          <p:cNvSpPr txBox="1"/>
          <p:nvPr/>
        </p:nvSpPr>
        <p:spPr>
          <a:xfrm>
            <a:off x="6241081" y="1189234"/>
            <a:ext cx="1215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Books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2A43FE-6846-BA48-8BE1-DCD36360B1BC}"/>
              </a:ext>
            </a:extLst>
          </p:cNvPr>
          <p:cNvCxnSpPr>
            <a:cxnSpLocks/>
          </p:cNvCxnSpPr>
          <p:nvPr/>
        </p:nvCxnSpPr>
        <p:spPr>
          <a:xfrm>
            <a:off x="5658679" y="2938152"/>
            <a:ext cx="94957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D99FBD6-2594-1742-B03D-6B281C1F2BB7}"/>
              </a:ext>
            </a:extLst>
          </p:cNvPr>
          <p:cNvSpPr txBox="1"/>
          <p:nvPr/>
        </p:nvSpPr>
        <p:spPr>
          <a:xfrm>
            <a:off x="6725524" y="2414718"/>
            <a:ext cx="20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All Online Retail</a:t>
            </a:r>
          </a:p>
        </p:txBody>
      </p:sp>
    </p:spTree>
    <p:extLst>
      <p:ext uri="{BB962C8B-B14F-4D97-AF65-F5344CB8AC3E}">
        <p14:creationId xmlns:p14="http://schemas.microsoft.com/office/powerpoint/2010/main" val="210223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76B5-D12B-0945-B71E-F25B0192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is straightforward,</a:t>
            </a:r>
            <a:br>
              <a:rPr lang="en-US" sz="3600" dirty="0"/>
            </a:br>
            <a:r>
              <a:rPr lang="en-US" sz="3600" dirty="0"/>
              <a:t>Collecting customer insights is not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BB2F-FCD6-2C47-868F-6BEB7A3F6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41412" y="6448951"/>
            <a:ext cx="1219201" cy="365125"/>
          </a:xfrm>
        </p:spPr>
        <p:txBody>
          <a:bodyPr/>
          <a:lstStyle/>
          <a:p>
            <a:fld id="{21E3152C-33D5-2844-9E66-28806A7DE7B9}" type="datetime4">
              <a:rPr lang="en-US" smtClean="0"/>
              <a:t>May 21,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6390-BDFA-2C4F-92D1-D7B72C5D4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7171" y="6448951"/>
            <a:ext cx="5222359" cy="365125"/>
          </a:xfrm>
        </p:spPr>
        <p:txBody>
          <a:bodyPr/>
          <a:lstStyle/>
          <a:p>
            <a:r>
              <a:rPr lang="en-US"/>
              <a:t>© Copyright String Ventures -- Do not copy, reprint or redistribute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2F47-34BF-BD4A-93E2-798DFA11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0075" y="6448951"/>
            <a:ext cx="644565" cy="365125"/>
          </a:xfrm>
        </p:spPr>
        <p:txBody>
          <a:bodyPr/>
          <a:lstStyle/>
          <a:p>
            <a:fld id="{7EF7D91F-11C3-3D42-9E8E-ADC9D563276F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AF9574-7214-2345-9CCD-F529E559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52" y="1852246"/>
            <a:ext cx="4530120" cy="41030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12F23D-B7BD-DA4C-B7B0-1DB26E75DC94}"/>
              </a:ext>
            </a:extLst>
          </p:cNvPr>
          <p:cNvSpPr/>
          <p:nvPr/>
        </p:nvSpPr>
        <p:spPr>
          <a:xfrm>
            <a:off x="2520452" y="1690689"/>
            <a:ext cx="3927231" cy="4463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978C46-A387-184C-980D-647C7C3CFF15}"/>
              </a:ext>
            </a:extLst>
          </p:cNvPr>
          <p:cNvSpPr/>
          <p:nvPr/>
        </p:nvSpPr>
        <p:spPr>
          <a:xfrm>
            <a:off x="855780" y="3046352"/>
            <a:ext cx="2514600" cy="1752600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Requires </a:t>
            </a:r>
            <a:r>
              <a:rPr lang="en-US" sz="3600" dirty="0">
                <a:solidFill>
                  <a:schemeClr val="bg1"/>
                </a:solidFill>
              </a:rPr>
              <a:t>Observation &amp; Empathy</a:t>
            </a:r>
          </a:p>
        </p:txBody>
      </p:sp>
    </p:spTree>
    <p:extLst>
      <p:ext uri="{BB962C8B-B14F-4D97-AF65-F5344CB8AC3E}">
        <p14:creationId xmlns:p14="http://schemas.microsoft.com/office/powerpoint/2010/main" val="399427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47A3-25CF-2440-AECC-3FCB746F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How to collect customer insights for PMF:</a:t>
            </a:r>
            <a:br>
              <a:rPr lang="en-GB" sz="3600" dirty="0"/>
            </a:br>
            <a:r>
              <a:rPr lang="en-GB" sz="3600" b="1" dirty="0">
                <a:solidFill>
                  <a:srgbClr val="FF0000"/>
                </a:solidFill>
              </a:rPr>
              <a:t>1. Internalize the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DCA3A-FB34-1C47-BD7D-A6A17ACF4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6C71F-6C6D-2A4A-BF4F-1C3F9B7F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© Copyright String Ventures -- Do not copy, reprint or redistribute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2AE-943E-3A45-8F2A-19388FF01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D91F-11C3-3D42-9E8E-ADC9D563276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Screen Shot 2015-04-02 at 01.42.03.png">
            <a:extLst>
              <a:ext uri="{FF2B5EF4-FFF2-40B4-BE49-F238E27FC236}">
                <a16:creationId xmlns:a16="http://schemas.microsoft.com/office/drawing/2014/main" id="{6454B910-995B-9845-8246-E22494A0F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0" y="2078477"/>
            <a:ext cx="6800198" cy="39826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8BCB4E-9188-204A-91ED-B85FC97BD12E}"/>
              </a:ext>
            </a:extLst>
          </p:cNvPr>
          <p:cNvSpPr/>
          <p:nvPr/>
        </p:nvSpPr>
        <p:spPr>
          <a:xfrm>
            <a:off x="4689230" y="4055166"/>
            <a:ext cx="3886200" cy="1752600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84759-B25E-F74A-808B-CE46AD4497A9}"/>
              </a:ext>
            </a:extLst>
          </p:cNvPr>
          <p:cNvSpPr/>
          <p:nvPr/>
        </p:nvSpPr>
        <p:spPr>
          <a:xfrm>
            <a:off x="4841630" y="4740966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/>
                </a:solidFill>
              </a:rPr>
              <a:t>Adora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Cehung</a:t>
            </a: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PhD candidate but left to pursue startup opportunities. </a:t>
            </a:r>
          </a:p>
        </p:txBody>
      </p:sp>
      <p:pic>
        <p:nvPicPr>
          <p:cNvPr id="12" name="Picture 11" descr="Adora_Cheung.jpg">
            <a:extLst>
              <a:ext uri="{FF2B5EF4-FFF2-40B4-BE49-F238E27FC236}">
                <a16:creationId xmlns:a16="http://schemas.microsoft.com/office/drawing/2014/main" id="{24435E99-C21B-194C-ACC4-1CF089C5B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0" y="4207566"/>
            <a:ext cx="1156771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1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457F-5B5B-CD4F-99C1-A0410585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dirty="0"/>
              <a:t>How to collect customer insights for PMF:</a:t>
            </a:r>
            <a:br>
              <a:rPr lang="en-GB" sz="3600" dirty="0"/>
            </a:br>
            <a:r>
              <a:rPr lang="en-GB" sz="3600" b="1" dirty="0">
                <a:solidFill>
                  <a:srgbClr val="FF0000"/>
                </a:solidFill>
              </a:rPr>
              <a:t>2. Listen to customer stories for discovery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909B3-7C64-A74E-9D8D-C9EC0DD2E0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5A4BEF-5C39-A347-B080-F04604960035}" type="datetime4">
              <a:rPr lang="en-US" smtClean="0"/>
              <a:t>May 21, 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FC672-E0CC-4B44-A5DA-7AD076646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© Copyright String Ventures -- Do not copy, reprint or redistribute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D8E43-3C7F-A047-842F-7A7650DA7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F7D91F-11C3-3D42-9E8E-ADC9D563276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1564C-5A26-2143-AC7F-B4B9850B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1" y="1821137"/>
            <a:ext cx="3282462" cy="3430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47AFB3-CA69-1645-80C2-D32FDACAFE1F}"/>
              </a:ext>
            </a:extLst>
          </p:cNvPr>
          <p:cNvSpPr txBox="1"/>
          <p:nvPr/>
        </p:nvSpPr>
        <p:spPr>
          <a:xfrm>
            <a:off x="3825920" y="2771873"/>
            <a:ext cx="8942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vs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0237A1-7403-8D43-B309-3AA1AA60E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843" y="2445030"/>
            <a:ext cx="3565770" cy="2150416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1310A2-3D17-5545-AD4F-7194775995F7}"/>
              </a:ext>
            </a:extLst>
          </p:cNvPr>
          <p:cNvSpPr txBox="1"/>
          <p:nvPr/>
        </p:nvSpPr>
        <p:spPr>
          <a:xfrm>
            <a:off x="593481" y="1836808"/>
            <a:ext cx="2916311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Online Surveys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DC6FC-38FB-8946-9A67-636009A7767A}"/>
              </a:ext>
            </a:extLst>
          </p:cNvPr>
          <p:cNvSpPr txBox="1"/>
          <p:nvPr/>
        </p:nvSpPr>
        <p:spPr>
          <a:xfrm>
            <a:off x="5019951" y="4712602"/>
            <a:ext cx="3612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Open-ended, face-to-face, “human” interviews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7FC111-CBF7-5D46-9425-3989B3DED9B0}"/>
              </a:ext>
            </a:extLst>
          </p:cNvPr>
          <p:cNvSpPr txBox="1"/>
          <p:nvPr/>
        </p:nvSpPr>
        <p:spPr>
          <a:xfrm>
            <a:off x="5066843" y="1821137"/>
            <a:ext cx="356577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Friendly Talk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01AFC-D9CB-784A-A133-C808E36D1E1D}"/>
              </a:ext>
            </a:extLst>
          </p:cNvPr>
          <p:cNvSpPr txBox="1"/>
          <p:nvPr/>
        </p:nvSpPr>
        <p:spPr>
          <a:xfrm>
            <a:off x="416978" y="4700879"/>
            <a:ext cx="3537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Surveys are our creation, they are inherently biased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C80D386-AEFA-3E4B-85FD-9CB3DD9D07BE}"/>
              </a:ext>
            </a:extLst>
          </p:cNvPr>
          <p:cNvSpPr/>
          <p:nvPr/>
        </p:nvSpPr>
        <p:spPr>
          <a:xfrm rot="21282750">
            <a:off x="7343075" y="5699852"/>
            <a:ext cx="1621989" cy="9219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EBCCE8D-9239-144D-8F84-749E2A17433C}"/>
              </a:ext>
            </a:extLst>
          </p:cNvPr>
          <p:cNvSpPr/>
          <p:nvPr/>
        </p:nvSpPr>
        <p:spPr>
          <a:xfrm>
            <a:off x="7395984" y="5744308"/>
            <a:ext cx="1513554" cy="86447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/>
              <a:t>* Businesses have human decision makers too</a:t>
            </a:r>
          </a:p>
        </p:txBody>
      </p:sp>
    </p:spTree>
    <p:extLst>
      <p:ext uri="{BB962C8B-B14F-4D97-AF65-F5344CB8AC3E}">
        <p14:creationId xmlns:p14="http://schemas.microsoft.com/office/powerpoint/2010/main" val="427957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2058</TotalTime>
  <Words>649</Words>
  <Application>Microsoft Macintosh PowerPoint</Application>
  <PresentationFormat>On-screen Show 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Marker Felt Wide</vt:lpstr>
      <vt:lpstr>Office Theme</vt:lpstr>
      <vt:lpstr>Iterating for Product-Market Fit             and Getting Geared for Growth</vt:lpstr>
      <vt:lpstr>Inspiration for new challengers               and a warning to the established</vt:lpstr>
      <vt:lpstr>When markets are rapidly changing,   there are only brief equilibrium states </vt:lpstr>
      <vt:lpstr>Make something people really want now </vt:lpstr>
      <vt:lpstr>How a latecomer like Google turned into the search monopoly?</vt:lpstr>
      <vt:lpstr>Start narrow &amp; deep, then expand into new circles</vt:lpstr>
      <vt:lpstr>Building is straightforward, Collecting customer insights is not  </vt:lpstr>
      <vt:lpstr>How to collect customer insights for PMF: 1. Internalize the problem</vt:lpstr>
      <vt:lpstr>How to collect customer insights for PMF: 2. Listen to customer stories for discovery</vt:lpstr>
      <vt:lpstr>How to collect customer insights for PMF: 3. Identify patterns and outliers</vt:lpstr>
      <vt:lpstr>How to collect customer insights for PMF: 4. Apply and rigorously test your findings</vt:lpstr>
      <vt:lpstr>How to collect customer insights for PMF: 5. Learn from your customer </vt:lpstr>
      <vt:lpstr>First find the PMF, only then try to Grow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 Saracoglu</dc:creator>
  <cp:lastModifiedBy>Can Saracoglu</cp:lastModifiedBy>
  <cp:revision>68</cp:revision>
  <cp:lastPrinted>2019-04-10T19:55:52Z</cp:lastPrinted>
  <dcterms:created xsi:type="dcterms:W3CDTF">2019-04-09T09:38:13Z</dcterms:created>
  <dcterms:modified xsi:type="dcterms:W3CDTF">2019-05-21T17:25:48Z</dcterms:modified>
</cp:coreProperties>
</file>